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61" r:id="rId3"/>
    <p:sldId id="258" r:id="rId4"/>
    <p:sldId id="359" r:id="rId5"/>
    <p:sldId id="336" r:id="rId6"/>
    <p:sldId id="358" r:id="rId7"/>
    <p:sldId id="334" r:id="rId8"/>
    <p:sldId id="338" r:id="rId9"/>
    <p:sldId id="341" r:id="rId10"/>
    <p:sldId id="355" r:id="rId11"/>
    <p:sldId id="357" r:id="rId12"/>
    <p:sldId id="347" r:id="rId13"/>
    <p:sldId id="349" r:id="rId14"/>
    <p:sldId id="351" r:id="rId15"/>
    <p:sldId id="348" r:id="rId16"/>
    <p:sldId id="307" r:id="rId17"/>
    <p:sldId id="352" r:id="rId18"/>
    <p:sldId id="353" r:id="rId19"/>
    <p:sldId id="344" r:id="rId20"/>
    <p:sldId id="319" r:id="rId21"/>
    <p:sldId id="323" r:id="rId22"/>
    <p:sldId id="325" r:id="rId23"/>
    <p:sldId id="32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281F"/>
    <a:srgbClr val="960000"/>
    <a:srgbClr val="F4D3D0"/>
    <a:srgbClr val="E79089"/>
    <a:srgbClr val="ED0701"/>
    <a:srgbClr val="950501"/>
    <a:srgbClr val="941A02"/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8382" autoAdjust="0"/>
    <p:restoredTop sz="96923" autoAdjust="0"/>
  </p:normalViewPr>
  <p:slideViewPr>
    <p:cSldViewPr>
      <p:cViewPr>
        <p:scale>
          <a:sx n="62" d="100"/>
          <a:sy n="62" d="100"/>
        </p:scale>
        <p:origin x="-336" y="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387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My%20Documents\93%20TaBOP%20analysis\TaBOP3%20exports%20Jan09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My%20Documents\93%20TaBOP%20analysis\TaBOP3%20exports%20Dec08.xlsx" TargetMode="External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Public%20phone%20data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cer\Desktop\Nirmali\Work\2010\T@BOP3\Quantitative\Analysis\Public%20phones\Data_regulator%20websitesv1.1.xls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Data_regulator%20websites.xls" TargetMode="External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cer\Desktop\Nirmali\Work\T@BOP3\Quantitative\Analysis\Public%20phones\Data_regulator%20websites.xls" TargetMode="External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Total phone </a:t>
            </a:r>
            <a:r>
              <a:rPr lang="en-US" dirty="0"/>
              <a:t>ownership (% of BOP teleusers)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Ownership!$U$18</c:f>
              <c:strCache>
                <c:ptCount val="1"/>
                <c:pt idx="0">
                  <c:v>owners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dLbls>
            <c:showVal val="1"/>
          </c:dLbls>
          <c:cat>
            <c:strRef>
              <c:f>Ownership!$V$17:$AA$17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Philippines</c:v>
                </c:pt>
                <c:pt idx="5">
                  <c:v>Thailand</c:v>
                </c:pt>
              </c:strCache>
            </c:strRef>
          </c:cat>
          <c:val>
            <c:numRef>
              <c:f>Ownership!$V$18:$AA$18</c:f>
              <c:numCache>
                <c:formatCode>0%</c:formatCode>
                <c:ptCount val="6"/>
                <c:pt idx="0">
                  <c:v>0.43166756640550902</c:v>
                </c:pt>
                <c:pt idx="1">
                  <c:v>0.40647990254896732</c:v>
                </c:pt>
                <c:pt idx="2">
                  <c:v>0.44646445761807435</c:v>
                </c:pt>
                <c:pt idx="3">
                  <c:v>0.73124043985883913</c:v>
                </c:pt>
                <c:pt idx="4">
                  <c:v>0.63454760625001372</c:v>
                </c:pt>
                <c:pt idx="5">
                  <c:v>0.91025431746821095</c:v>
                </c:pt>
              </c:numCache>
            </c:numRef>
          </c:val>
        </c:ser>
        <c:dLbls>
          <c:showVal val="1"/>
        </c:dLbls>
        <c:gapWidth val="95"/>
        <c:axId val="82582144"/>
        <c:axId val="82873344"/>
      </c:barChart>
      <c:catAx>
        <c:axId val="82582144"/>
        <c:scaling>
          <c:orientation val="minMax"/>
        </c:scaling>
        <c:axPos val="b"/>
        <c:majorTickMark val="none"/>
        <c:tickLblPos val="nextTo"/>
        <c:crossAx val="82873344"/>
        <c:crosses val="autoZero"/>
        <c:auto val="1"/>
        <c:lblAlgn val="ctr"/>
        <c:lblOffset val="100"/>
      </c:catAx>
      <c:valAx>
        <c:axId val="8287334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2582144"/>
        <c:crosses val="autoZero"/>
        <c:crossBetween val="between"/>
      </c:valAx>
    </c:plotArea>
    <c:legend>
      <c:legendPos val="t"/>
      <c:layout/>
    </c:legend>
    <c:plotVisOnly val="1"/>
  </c:chart>
  <c:spPr>
    <a:ln>
      <a:noFill/>
    </a:ln>
  </c:spPr>
  <c:txPr>
    <a:bodyPr/>
    <a:lstStyle/>
    <a:p>
      <a:pPr>
        <a:defRPr sz="1400"/>
      </a:pPr>
      <a:endParaRPr lang="en-US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Main reasons for choosing public phones</a:t>
            </a:r>
            <a:r>
              <a:rPr lang="en-US" baseline="0" dirty="0" smtClean="0"/>
              <a:t> as the mode used most frequently (% of BOP)</a:t>
            </a:r>
            <a:endParaRPr lang="en-US" dirty="0"/>
          </a:p>
        </c:rich>
      </c:tx>
      <c:layout/>
    </c:title>
    <c:plotArea>
      <c:layout>
        <c:manualLayout>
          <c:layoutTarget val="inner"/>
          <c:xMode val="edge"/>
          <c:yMode val="edge"/>
          <c:x val="9.7916666666666666E-2"/>
          <c:y val="0.14538523410380191"/>
          <c:w val="0.87083333333333679"/>
          <c:h val="0.56406802980272319"/>
        </c:manualLayout>
      </c:layout>
      <c:barChart>
        <c:barDir val="col"/>
        <c:grouping val="stacked"/>
        <c:ser>
          <c:idx val="5"/>
          <c:order val="0"/>
          <c:tx>
            <c:strRef>
              <c:f>Sheet1!$C$79</c:f>
              <c:strCache>
                <c:ptCount val="1"/>
                <c:pt idx="0">
                  <c:v>Lack of other options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(Sheet1!$E$79,Sheet1!$G$79,Sheet1!$I$79,Sheet1!$K$79,Sheet1!$M$79,Sheet1!$O$79)</c:f>
              <c:numCache>
                <c:formatCode>0</c:formatCode>
                <c:ptCount val="6"/>
                <c:pt idx="0">
                  <c:v>27.225090671827349</c:v>
                </c:pt>
                <c:pt idx="1">
                  <c:v>65.193002878490148</c:v>
                </c:pt>
                <c:pt idx="2">
                  <c:v>27.482793079964782</c:v>
                </c:pt>
                <c:pt idx="3">
                  <c:v>79.530352731548959</c:v>
                </c:pt>
                <c:pt idx="4">
                  <c:v>5.7089233482837596</c:v>
                </c:pt>
                <c:pt idx="5">
                  <c:v>47.965729245564582</c:v>
                </c:pt>
              </c:numCache>
            </c:numRef>
          </c:val>
        </c:ser>
        <c:ser>
          <c:idx val="0"/>
          <c:order val="1"/>
          <c:tx>
            <c:strRef>
              <c:f>Sheet1!$C$74</c:f>
              <c:strCache>
                <c:ptCount val="1"/>
                <c:pt idx="0">
                  <c:v>Lower cost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(Sheet1!$E$74,Sheet1!$G$74,Sheet1!$I$74,Sheet1!$K$74,Sheet1!$M$74,Sheet1!$O$74)</c:f>
              <c:numCache>
                <c:formatCode>0</c:formatCode>
                <c:ptCount val="6"/>
                <c:pt idx="0">
                  <c:v>30.257104442067753</c:v>
                </c:pt>
                <c:pt idx="1">
                  <c:v>12.888363230392518</c:v>
                </c:pt>
                <c:pt idx="2">
                  <c:v>25.160226583262542</c:v>
                </c:pt>
                <c:pt idx="3">
                  <c:v>6.3459675914549312</c:v>
                </c:pt>
                <c:pt idx="4">
                  <c:v>69.437159760594966</c:v>
                </c:pt>
                <c:pt idx="5">
                  <c:v>28.331302333690907</c:v>
                </c:pt>
              </c:numCache>
            </c:numRef>
          </c:val>
        </c:ser>
        <c:ser>
          <c:idx val="1"/>
          <c:order val="2"/>
          <c:tx>
            <c:strRef>
              <c:f>Sheet1!$C$75</c:f>
              <c:strCache>
                <c:ptCount val="1"/>
                <c:pt idx="0">
                  <c:v>Accessibility at time</c:v>
                </c:pt>
              </c:strCache>
            </c:strRef>
          </c:tx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(Sheet1!$E$75,Sheet1!$G$75,Sheet1!$I$75,Sheet1!$K$75,Sheet1!$M$75,Sheet1!$O$75)</c:f>
              <c:numCache>
                <c:formatCode>0</c:formatCode>
                <c:ptCount val="6"/>
                <c:pt idx="0">
                  <c:v>24.656709421473536</c:v>
                </c:pt>
                <c:pt idx="1">
                  <c:v>12.950535671886131</c:v>
                </c:pt>
                <c:pt idx="2">
                  <c:v>26.849129102670322</c:v>
                </c:pt>
                <c:pt idx="3">
                  <c:v>3.9931890412902402</c:v>
                </c:pt>
                <c:pt idx="4">
                  <c:v>7.5513230491180314</c:v>
                </c:pt>
                <c:pt idx="5">
                  <c:v>4.146911247127326</c:v>
                </c:pt>
              </c:numCache>
            </c:numRef>
          </c:val>
        </c:ser>
        <c:ser>
          <c:idx val="3"/>
          <c:order val="3"/>
          <c:tx>
            <c:strRef>
              <c:f>Sheet1!$C$77</c:f>
              <c:strCache>
                <c:ptCount val="1"/>
                <c:pt idx="0">
                  <c:v>Accessibility in any location</c:v>
                </c:pt>
              </c:strCache>
            </c:strRef>
          </c:tx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(Sheet1!$E$77,Sheet1!$G$77,Sheet1!$I$77,Sheet1!$K$77,Sheet1!$M$77,Sheet1!$O$77)</c:f>
              <c:numCache>
                <c:formatCode>0</c:formatCode>
                <c:ptCount val="6"/>
                <c:pt idx="0">
                  <c:v>10.738903076770903</c:v>
                </c:pt>
                <c:pt idx="1">
                  <c:v>7.0810027503817023</c:v>
                </c:pt>
                <c:pt idx="2">
                  <c:v>7.9236007146113945</c:v>
                </c:pt>
                <c:pt idx="3">
                  <c:v>2.5925774037355729</c:v>
                </c:pt>
                <c:pt idx="4">
                  <c:v>4.7181812752510375</c:v>
                </c:pt>
                <c:pt idx="5">
                  <c:v>1.6889038088497381</c:v>
                </c:pt>
              </c:numCache>
            </c:numRef>
          </c:val>
        </c:ser>
        <c:ser>
          <c:idx val="2"/>
          <c:order val="4"/>
          <c:tx>
            <c:strRef>
              <c:f>Sheet1!$C$76</c:f>
              <c:strCache>
                <c:ptCount val="1"/>
                <c:pt idx="0">
                  <c:v>Quality of connection</c:v>
                </c:pt>
              </c:strCache>
            </c:strRef>
          </c:tx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(Sheet1!$E$76,Sheet1!$G$76,Sheet1!$I$76,Sheet1!$K$76,Sheet1!$M$76,Sheet1!$O$76)</c:f>
              <c:numCache>
                <c:formatCode>0</c:formatCode>
                <c:ptCount val="6"/>
                <c:pt idx="0">
                  <c:v>2.0565669158093787</c:v>
                </c:pt>
                <c:pt idx="1">
                  <c:v>0</c:v>
                </c:pt>
                <c:pt idx="2">
                  <c:v>2.3962770020994966</c:v>
                </c:pt>
                <c:pt idx="3">
                  <c:v>0</c:v>
                </c:pt>
                <c:pt idx="4">
                  <c:v>0.46903438747959031</c:v>
                </c:pt>
                <c:pt idx="5">
                  <c:v>16.338947748457791</c:v>
                </c:pt>
              </c:numCache>
            </c:numRef>
          </c:val>
        </c:ser>
        <c:ser>
          <c:idx val="4"/>
          <c:order val="5"/>
          <c:tx>
            <c:strRef>
              <c:f>Sheet1!$C$78</c:f>
              <c:strCache>
                <c:ptCount val="1"/>
                <c:pt idx="0">
                  <c:v>Privacy</c:v>
                </c:pt>
              </c:strCache>
            </c:strRef>
          </c:tx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(Sheet1!$E$78,Sheet1!$G$78,Sheet1!$I$78,Sheet1!$K$78,Sheet1!$M$78,Sheet1!$O$78)</c:f>
              <c:numCache>
                <c:formatCode>0</c:formatCode>
                <c:ptCount val="6"/>
                <c:pt idx="0">
                  <c:v>3.9275205232292731</c:v>
                </c:pt>
                <c:pt idx="1">
                  <c:v>1.6351180149792821</c:v>
                </c:pt>
                <c:pt idx="2">
                  <c:v>1.669435905313102</c:v>
                </c:pt>
                <c:pt idx="3">
                  <c:v>0</c:v>
                </c:pt>
                <c:pt idx="4">
                  <c:v>0</c:v>
                </c:pt>
                <c:pt idx="5">
                  <c:v>1.5282056163096014</c:v>
                </c:pt>
              </c:numCache>
            </c:numRef>
          </c:val>
        </c:ser>
        <c:ser>
          <c:idx val="6"/>
          <c:order val="6"/>
          <c:tx>
            <c:strRef>
              <c:f>Sheet1!$C$80</c:f>
              <c:strCache>
                <c:ptCount val="1"/>
                <c:pt idx="0">
                  <c:v>Others</c:v>
                </c:pt>
              </c:strCache>
            </c:strRef>
          </c:tx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(Sheet1!$E$80,Sheet1!$G$80,Sheet1!$I$80,Sheet1!$K$80,Sheet1!$M$80,Sheet1!$O$80)</c:f>
              <c:numCache>
                <c:formatCode>0</c:formatCode>
                <c:ptCount val="6"/>
                <c:pt idx="0">
                  <c:v>1.1381049488215327</c:v>
                </c:pt>
                <c:pt idx="1">
                  <c:v>0.25197745386971837</c:v>
                </c:pt>
                <c:pt idx="2">
                  <c:v>8.5185376120780347</c:v>
                </c:pt>
                <c:pt idx="3">
                  <c:v>7.5379132319702755</c:v>
                </c:pt>
                <c:pt idx="4">
                  <c:v>12.115378179272611</c:v>
                </c:pt>
                <c:pt idx="5">
                  <c:v>0</c:v>
                </c:pt>
              </c:numCache>
            </c:numRef>
          </c:val>
        </c:ser>
        <c:overlap val="100"/>
        <c:axId val="86135552"/>
        <c:axId val="86137088"/>
      </c:barChart>
      <c:catAx>
        <c:axId val="86135552"/>
        <c:scaling>
          <c:orientation val="minMax"/>
        </c:scaling>
        <c:axPos val="b"/>
        <c:numFmt formatCode="General" sourceLinked="1"/>
        <c:tickLblPos val="nextTo"/>
        <c:crossAx val="86137088"/>
        <c:crosses val="autoZero"/>
        <c:auto val="1"/>
        <c:lblAlgn val="ctr"/>
        <c:lblOffset val="100"/>
      </c:catAx>
      <c:valAx>
        <c:axId val="86137088"/>
        <c:scaling>
          <c:orientation val="minMax"/>
          <c:max val="100"/>
        </c:scaling>
        <c:axPos val="l"/>
        <c:numFmt formatCode="0" sourceLinked="1"/>
        <c:tickLblPos val="nextTo"/>
        <c:crossAx val="86135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1112423447069124E-2"/>
          <c:y val="0.83739818812970968"/>
          <c:w val="0.88888626421697259"/>
          <c:h val="0.13482389298111927"/>
        </c:manualLayout>
      </c:layout>
    </c:legend>
    <c:plotVisOnly val="1"/>
    <c:dispBlanksAs val="gap"/>
  </c:chart>
  <c:txPr>
    <a:bodyPr/>
    <a:lstStyle/>
    <a:p>
      <a:pPr>
        <a:defRPr sz="1400"/>
      </a:pPr>
      <a:endParaRPr lang="en-US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Socioeconomic group </a:t>
            </a:r>
            <a:r>
              <a:rPr lang="en-US" dirty="0" smtClean="0"/>
              <a:t>classification </a:t>
            </a:r>
            <a:r>
              <a:rPr lang="en-US" dirty="0"/>
              <a:t>(% of sample)</a:t>
            </a:r>
          </a:p>
        </c:rich>
      </c:tx>
      <c:layout/>
    </c:title>
    <c:plotArea>
      <c:layout/>
      <c:barChart>
        <c:barDir val="col"/>
        <c:grouping val="percentStacked"/>
        <c:ser>
          <c:idx val="0"/>
          <c:order val="0"/>
          <c:tx>
            <c:strRef>
              <c:f>characteristics!$AE$5</c:f>
              <c:strCache>
                <c:ptCount val="1"/>
                <c:pt idx="0">
                  <c:v>SEC D</c:v>
                </c:pt>
              </c:strCache>
            </c:strRef>
          </c:tx>
          <c:dLbls>
            <c:showVal val="1"/>
          </c:dLbls>
          <c:cat>
            <c:strRef>
              <c:f>characteristics!$AF$4:$AK$4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Philippines</c:v>
                </c:pt>
                <c:pt idx="5">
                  <c:v>Thailand</c:v>
                </c:pt>
              </c:strCache>
            </c:strRef>
          </c:cat>
          <c:val>
            <c:numRef>
              <c:f>characteristics!$AF$5:$AK$5</c:f>
              <c:numCache>
                <c:formatCode>0</c:formatCode>
                <c:ptCount val="6"/>
                <c:pt idx="0">
                  <c:v>43.000970040290007</c:v>
                </c:pt>
                <c:pt idx="1">
                  <c:v>51.668102736252045</c:v>
                </c:pt>
                <c:pt idx="2">
                  <c:v>59.504865139815394</c:v>
                </c:pt>
                <c:pt idx="3">
                  <c:v>61.527617954965542</c:v>
                </c:pt>
                <c:pt idx="4">
                  <c:v>0</c:v>
                </c:pt>
                <c:pt idx="5">
                  <c:v>72.286359089206329</c:v>
                </c:pt>
              </c:numCache>
            </c:numRef>
          </c:val>
        </c:ser>
        <c:ser>
          <c:idx val="1"/>
          <c:order val="1"/>
          <c:tx>
            <c:strRef>
              <c:f>characteristics!$AE$6</c:f>
              <c:strCache>
                <c:ptCount val="1"/>
                <c:pt idx="0">
                  <c:v>SEC E</c:v>
                </c:pt>
              </c:strCache>
            </c:strRef>
          </c:tx>
          <c:dLbls>
            <c:showVal val="1"/>
          </c:dLbls>
          <c:cat>
            <c:strRef>
              <c:f>characteristics!$AF$4:$AK$4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Philippines</c:v>
                </c:pt>
                <c:pt idx="5">
                  <c:v>Thailand</c:v>
                </c:pt>
              </c:strCache>
            </c:strRef>
          </c:cat>
          <c:val>
            <c:numRef>
              <c:f>characteristics!$AF$6:$AK$6</c:f>
              <c:numCache>
                <c:formatCode>0</c:formatCode>
                <c:ptCount val="6"/>
                <c:pt idx="0">
                  <c:v>56.999029959709993</c:v>
                </c:pt>
                <c:pt idx="1">
                  <c:v>48.331897263747521</c:v>
                </c:pt>
                <c:pt idx="2">
                  <c:v>40.49513486018941</c:v>
                </c:pt>
                <c:pt idx="3">
                  <c:v>38.472382045033982</c:v>
                </c:pt>
                <c:pt idx="4">
                  <c:v>100</c:v>
                </c:pt>
                <c:pt idx="5">
                  <c:v>27.713640910795029</c:v>
                </c:pt>
              </c:numCache>
            </c:numRef>
          </c:val>
        </c:ser>
        <c:dLbls>
          <c:showVal val="1"/>
        </c:dLbls>
        <c:gapWidth val="95"/>
        <c:overlap val="100"/>
        <c:axId val="86249856"/>
        <c:axId val="86251392"/>
      </c:barChart>
      <c:catAx>
        <c:axId val="86249856"/>
        <c:scaling>
          <c:orientation val="minMax"/>
        </c:scaling>
        <c:axPos val="b"/>
        <c:majorTickMark val="none"/>
        <c:tickLblPos val="nextTo"/>
        <c:crossAx val="86251392"/>
        <c:crosses val="autoZero"/>
        <c:auto val="1"/>
        <c:lblAlgn val="ctr"/>
        <c:lblOffset val="100"/>
      </c:catAx>
      <c:valAx>
        <c:axId val="86251392"/>
        <c:scaling>
          <c:orientation val="minMax"/>
        </c:scaling>
        <c:delete val="1"/>
        <c:axPos val="l"/>
        <c:numFmt formatCode="0%" sourceLinked="1"/>
        <c:tickLblPos val="none"/>
        <c:crossAx val="862498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2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Phone</a:t>
            </a:r>
            <a:r>
              <a:rPr lang="en-US" baseline="0" dirty="0" smtClean="0"/>
              <a:t> ownership (% of BOP)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Sheet1!$C$139</c:f>
              <c:strCache>
                <c:ptCount val="1"/>
                <c:pt idx="0">
                  <c:v>2006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0"/>
                </a:pPr>
                <a:endParaRPr lang="en-US"/>
              </a:p>
            </c:txPr>
            <c:showVal val="1"/>
          </c:dLbls>
          <c:cat>
            <c:strRef>
              <c:f>Sheet1!$B$140:$B$145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Sheet1!$C$140:$C$145</c:f>
              <c:numCache>
                <c:formatCode>0.00</c:formatCode>
                <c:ptCount val="6"/>
                <c:pt idx="1">
                  <c:v>36</c:v>
                </c:pt>
                <c:pt idx="2">
                  <c:v>19</c:v>
                </c:pt>
                <c:pt idx="3">
                  <c:v>41</c:v>
                </c:pt>
                <c:pt idx="4">
                  <c:v>62</c:v>
                </c:pt>
                <c:pt idx="5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Sheet1!$D$139</c:f>
              <c:strCache>
                <c:ptCount val="1"/>
                <c:pt idx="0">
                  <c:v>2008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0"/>
                </a:pPr>
                <a:endParaRPr lang="en-US"/>
              </a:p>
            </c:txPr>
            <c:showVal val="1"/>
          </c:dLbls>
          <c:cat>
            <c:strRef>
              <c:f>Sheet1!$B$140:$B$145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Sheet1!$D$140:$D$145</c:f>
              <c:numCache>
                <c:formatCode>0.00</c:formatCode>
                <c:ptCount val="6"/>
                <c:pt idx="0">
                  <c:v>43</c:v>
                </c:pt>
                <c:pt idx="1">
                  <c:v>41</c:v>
                </c:pt>
                <c:pt idx="2">
                  <c:v>45</c:v>
                </c:pt>
                <c:pt idx="3">
                  <c:v>73</c:v>
                </c:pt>
                <c:pt idx="4">
                  <c:v>63</c:v>
                </c:pt>
                <c:pt idx="5">
                  <c:v>91</c:v>
                </c:pt>
              </c:numCache>
            </c:numRef>
          </c:val>
        </c:ser>
        <c:axId val="84218240"/>
        <c:axId val="84219776"/>
      </c:barChart>
      <c:catAx>
        <c:axId val="84218240"/>
        <c:scaling>
          <c:orientation val="minMax"/>
        </c:scaling>
        <c:axPos val="b"/>
        <c:tickLblPos val="nextTo"/>
        <c:crossAx val="84219776"/>
        <c:crosses val="autoZero"/>
        <c:auto val="1"/>
        <c:lblAlgn val="ctr"/>
        <c:lblOffset val="100"/>
      </c:catAx>
      <c:valAx>
        <c:axId val="84219776"/>
        <c:scaling>
          <c:orientation val="minMax"/>
          <c:max val="100"/>
        </c:scaling>
        <c:axPos val="l"/>
        <c:numFmt formatCode="0" sourceLinked="0"/>
        <c:tickLblPos val="nextTo"/>
        <c:crossAx val="84218240"/>
        <c:crosses val="autoZero"/>
        <c:crossBetween val="between"/>
        <c:majorUnit val="10"/>
      </c:valAx>
    </c:plotArea>
    <c:legend>
      <c:legendPos val="b"/>
      <c:layout/>
    </c:legend>
    <c:plotVisOnly val="1"/>
  </c:chart>
  <c:txPr>
    <a:bodyPr/>
    <a:lstStyle/>
    <a:p>
      <a:pPr>
        <a:defRPr sz="1400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Most</a:t>
            </a:r>
            <a:r>
              <a:rPr lang="en-US" baseline="0" dirty="0" smtClean="0"/>
              <a:t> frequently used phone (% of BOP)</a:t>
            </a:r>
            <a:endParaRPr lang="en-US" dirty="0"/>
          </a:p>
        </c:rich>
      </c:tx>
      <c:layout>
        <c:manualLayout>
          <c:xMode val="edge"/>
          <c:yMode val="edge"/>
          <c:x val="0.19587962962962932"/>
          <c:y val="3.3672391930733854E-2"/>
        </c:manualLayout>
      </c:layout>
    </c:title>
    <c:plotArea>
      <c:layout>
        <c:manualLayout>
          <c:layoutTarget val="inner"/>
          <c:xMode val="edge"/>
          <c:yMode val="edge"/>
          <c:x val="1.1585044760400226E-2"/>
          <c:y val="0.10161285012714415"/>
          <c:w val="0.70062967823466649"/>
          <c:h val="0.70247305024371953"/>
        </c:manualLayout>
      </c:layout>
      <c:barChart>
        <c:barDir val="col"/>
        <c:grouping val="stacked"/>
        <c:ser>
          <c:idx val="0"/>
          <c:order val="0"/>
          <c:tx>
            <c:strRef>
              <c:f>Sheet1!$B$25</c:f>
              <c:strCache>
                <c:ptCount val="1"/>
                <c:pt idx="0">
                  <c:v>Public access phones</c:v>
                </c:pt>
              </c:strCache>
            </c:strRef>
          </c:tx>
          <c:spPr>
            <a:solidFill>
              <a:srgbClr val="960000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multiLvlStrRef>
              <c:f>Sheet1!$C$23:$N$24</c:f>
              <c:multiLvlStrCache>
                <c:ptCount val="12"/>
                <c:lvl>
                  <c:pt idx="0">
                    <c:v>2006</c:v>
                  </c:pt>
                  <c:pt idx="1">
                    <c:v>2008</c:v>
                  </c:pt>
                  <c:pt idx="2">
                    <c:v>2006</c:v>
                  </c:pt>
                  <c:pt idx="3">
                    <c:v>2008</c:v>
                  </c:pt>
                  <c:pt idx="4">
                    <c:v>2006</c:v>
                  </c:pt>
                  <c:pt idx="5">
                    <c:v>2008</c:v>
                  </c:pt>
                  <c:pt idx="6">
                    <c:v>2006</c:v>
                  </c:pt>
                  <c:pt idx="7">
                    <c:v>2008</c:v>
                  </c:pt>
                  <c:pt idx="8">
                    <c:v>2006</c:v>
                  </c:pt>
                  <c:pt idx="9">
                    <c:v>2008</c:v>
                  </c:pt>
                  <c:pt idx="10">
                    <c:v>2006</c:v>
                  </c:pt>
                  <c:pt idx="11">
                    <c:v>2008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The 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Sheet1!$C$25:$N$25</c:f>
              <c:numCache>
                <c:formatCode>0</c:formatCode>
                <c:ptCount val="12"/>
                <c:pt idx="1">
                  <c:v>31.550506673335587</c:v>
                </c:pt>
                <c:pt idx="2" formatCode="General">
                  <c:v>35</c:v>
                </c:pt>
                <c:pt idx="3">
                  <c:v>8.1105117869133334</c:v>
                </c:pt>
                <c:pt idx="4">
                  <c:v>70</c:v>
                </c:pt>
                <c:pt idx="5">
                  <c:v>32.703395169871563</c:v>
                </c:pt>
                <c:pt idx="6">
                  <c:v>29</c:v>
                </c:pt>
                <c:pt idx="7">
                  <c:v>6.9907088066617105</c:v>
                </c:pt>
                <c:pt idx="8">
                  <c:v>7</c:v>
                </c:pt>
                <c:pt idx="9">
                  <c:v>3.6565016249999975</c:v>
                </c:pt>
                <c:pt idx="10">
                  <c:v>7</c:v>
                </c:pt>
                <c:pt idx="11">
                  <c:v>2.92076988490378</c:v>
                </c:pt>
              </c:numCache>
            </c:numRef>
          </c:val>
        </c:ser>
        <c:ser>
          <c:idx val="1"/>
          <c:order val="1"/>
          <c:tx>
            <c:strRef>
              <c:f>Sheet1!$B$26</c:f>
              <c:strCache>
                <c:ptCount val="1"/>
                <c:pt idx="0">
                  <c:v>My own phone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multiLvlStrRef>
              <c:f>Sheet1!$C$23:$N$24</c:f>
              <c:multiLvlStrCache>
                <c:ptCount val="12"/>
                <c:lvl>
                  <c:pt idx="0">
                    <c:v>2006</c:v>
                  </c:pt>
                  <c:pt idx="1">
                    <c:v>2008</c:v>
                  </c:pt>
                  <c:pt idx="2">
                    <c:v>2006</c:v>
                  </c:pt>
                  <c:pt idx="3">
                    <c:v>2008</c:v>
                  </c:pt>
                  <c:pt idx="4">
                    <c:v>2006</c:v>
                  </c:pt>
                  <c:pt idx="5">
                    <c:v>2008</c:v>
                  </c:pt>
                  <c:pt idx="6">
                    <c:v>2006</c:v>
                  </c:pt>
                  <c:pt idx="7">
                    <c:v>2008</c:v>
                  </c:pt>
                  <c:pt idx="8">
                    <c:v>2006</c:v>
                  </c:pt>
                  <c:pt idx="9">
                    <c:v>2008</c:v>
                  </c:pt>
                  <c:pt idx="10">
                    <c:v>2006</c:v>
                  </c:pt>
                  <c:pt idx="11">
                    <c:v>2008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The 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Sheet1!$C$26:$N$26</c:f>
              <c:numCache>
                <c:formatCode>0</c:formatCode>
                <c:ptCount val="12"/>
                <c:pt idx="1">
                  <c:v>42.739525362019243</c:v>
                </c:pt>
                <c:pt idx="2" formatCode="General">
                  <c:v>21</c:v>
                </c:pt>
                <c:pt idx="3">
                  <c:v>37.069810064514932</c:v>
                </c:pt>
                <c:pt idx="4">
                  <c:v>9</c:v>
                </c:pt>
                <c:pt idx="5">
                  <c:v>35.965729220389285</c:v>
                </c:pt>
                <c:pt idx="6">
                  <c:v>17</c:v>
                </c:pt>
                <c:pt idx="7">
                  <c:v>31.320492363340886</c:v>
                </c:pt>
                <c:pt idx="8">
                  <c:v>56</c:v>
                </c:pt>
                <c:pt idx="9">
                  <c:v>60.988522750000108</c:v>
                </c:pt>
                <c:pt idx="10">
                  <c:v>73</c:v>
                </c:pt>
                <c:pt idx="11">
                  <c:v>80.485397064325568</c:v>
                </c:pt>
              </c:numCache>
            </c:numRef>
          </c:val>
        </c:ser>
        <c:ser>
          <c:idx val="2"/>
          <c:order val="2"/>
          <c:tx>
            <c:strRef>
              <c:f>Sheet1!$B$27</c:f>
              <c:strCache>
                <c:ptCount val="1"/>
                <c:pt idx="0">
                  <c:v>A household common phone</c:v>
                </c:pt>
              </c:strCache>
            </c:strRef>
          </c:tx>
          <c:cat>
            <c:multiLvlStrRef>
              <c:f>Sheet1!$C$23:$N$24</c:f>
              <c:multiLvlStrCache>
                <c:ptCount val="12"/>
                <c:lvl>
                  <c:pt idx="0">
                    <c:v>2006</c:v>
                  </c:pt>
                  <c:pt idx="1">
                    <c:v>2008</c:v>
                  </c:pt>
                  <c:pt idx="2">
                    <c:v>2006</c:v>
                  </c:pt>
                  <c:pt idx="3">
                    <c:v>2008</c:v>
                  </c:pt>
                  <c:pt idx="4">
                    <c:v>2006</c:v>
                  </c:pt>
                  <c:pt idx="5">
                    <c:v>2008</c:v>
                  </c:pt>
                  <c:pt idx="6">
                    <c:v>2006</c:v>
                  </c:pt>
                  <c:pt idx="7">
                    <c:v>2008</c:v>
                  </c:pt>
                  <c:pt idx="8">
                    <c:v>2006</c:v>
                  </c:pt>
                  <c:pt idx="9">
                    <c:v>2008</c:v>
                  </c:pt>
                  <c:pt idx="10">
                    <c:v>2006</c:v>
                  </c:pt>
                  <c:pt idx="11">
                    <c:v>2008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The 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Sheet1!$C$27:$N$27</c:f>
              <c:numCache>
                <c:formatCode>0</c:formatCode>
                <c:ptCount val="12"/>
                <c:pt idx="1">
                  <c:v>6.4949352578644759E-2</c:v>
                </c:pt>
                <c:pt idx="2" formatCode="General">
                  <c:v>14</c:v>
                </c:pt>
                <c:pt idx="3">
                  <c:v>3.0692791537740267</c:v>
                </c:pt>
                <c:pt idx="4">
                  <c:v>9</c:v>
                </c:pt>
                <c:pt idx="5">
                  <c:v>7.1477371125515452</c:v>
                </c:pt>
                <c:pt idx="6">
                  <c:v>21</c:v>
                </c:pt>
                <c:pt idx="7">
                  <c:v>39.073158675269305</c:v>
                </c:pt>
                <c:pt idx="8">
                  <c:v>4</c:v>
                </c:pt>
                <c:pt idx="9">
                  <c:v>3.8653979999999994</c:v>
                </c:pt>
                <c:pt idx="10">
                  <c:v>8</c:v>
                </c:pt>
                <c:pt idx="11">
                  <c:v>8.9742207532224629</c:v>
                </c:pt>
              </c:numCache>
            </c:numRef>
          </c:val>
        </c:ser>
        <c:ser>
          <c:idx val="3"/>
          <c:order val="3"/>
          <c:tx>
            <c:strRef>
              <c:f>Sheet1!$B$28</c:f>
              <c:strCache>
                <c:ptCount val="1"/>
                <c:pt idx="0">
                  <c:v>A household member's phone</c:v>
                </c:pt>
              </c:strCache>
            </c:strRef>
          </c:tx>
          <c:cat>
            <c:multiLvlStrRef>
              <c:f>Sheet1!$C$23:$N$24</c:f>
              <c:multiLvlStrCache>
                <c:ptCount val="12"/>
                <c:lvl>
                  <c:pt idx="0">
                    <c:v>2006</c:v>
                  </c:pt>
                  <c:pt idx="1">
                    <c:v>2008</c:v>
                  </c:pt>
                  <c:pt idx="2">
                    <c:v>2006</c:v>
                  </c:pt>
                  <c:pt idx="3">
                    <c:v>2008</c:v>
                  </c:pt>
                  <c:pt idx="4">
                    <c:v>2006</c:v>
                  </c:pt>
                  <c:pt idx="5">
                    <c:v>2008</c:v>
                  </c:pt>
                  <c:pt idx="6">
                    <c:v>2006</c:v>
                  </c:pt>
                  <c:pt idx="7">
                    <c:v>2008</c:v>
                  </c:pt>
                  <c:pt idx="8">
                    <c:v>2006</c:v>
                  </c:pt>
                  <c:pt idx="9">
                    <c:v>2008</c:v>
                  </c:pt>
                  <c:pt idx="10">
                    <c:v>2006</c:v>
                  </c:pt>
                  <c:pt idx="11">
                    <c:v>2008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The 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Sheet1!$C$28:$N$28</c:f>
              <c:numCache>
                <c:formatCode>0</c:formatCode>
                <c:ptCount val="12"/>
                <c:pt idx="1">
                  <c:v>19.93597109601383</c:v>
                </c:pt>
                <c:pt idx="2" formatCode="General">
                  <c:v>12</c:v>
                </c:pt>
                <c:pt idx="3">
                  <c:v>31.920020916958727</c:v>
                </c:pt>
                <c:pt idx="4" formatCode="General">
                  <c:v>4</c:v>
                </c:pt>
                <c:pt idx="5">
                  <c:v>12.952787850621876</c:v>
                </c:pt>
                <c:pt idx="6">
                  <c:v>6</c:v>
                </c:pt>
                <c:pt idx="7">
                  <c:v>10.420482840287269</c:v>
                </c:pt>
                <c:pt idx="8">
                  <c:v>11</c:v>
                </c:pt>
                <c:pt idx="9">
                  <c:v>8.9296811250000001</c:v>
                </c:pt>
                <c:pt idx="10">
                  <c:v>5</c:v>
                </c:pt>
                <c:pt idx="11">
                  <c:v>6.4512789435901858</c:v>
                </c:pt>
              </c:numCache>
            </c:numRef>
          </c:val>
        </c:ser>
        <c:ser>
          <c:idx val="4"/>
          <c:order val="4"/>
          <c:tx>
            <c:strRef>
              <c:f>Sheet1!$B$29</c:f>
              <c:strCache>
                <c:ptCount val="1"/>
                <c:pt idx="0">
                  <c:v>A neighbour's/ friend's/ relative's/ workplace phone</c:v>
                </c:pt>
              </c:strCache>
            </c:strRef>
          </c:tx>
          <c:cat>
            <c:multiLvlStrRef>
              <c:f>Sheet1!$C$23:$N$24</c:f>
              <c:multiLvlStrCache>
                <c:ptCount val="12"/>
                <c:lvl>
                  <c:pt idx="0">
                    <c:v>2006</c:v>
                  </c:pt>
                  <c:pt idx="1">
                    <c:v>2008</c:v>
                  </c:pt>
                  <c:pt idx="2">
                    <c:v>2006</c:v>
                  </c:pt>
                  <c:pt idx="3">
                    <c:v>2008</c:v>
                  </c:pt>
                  <c:pt idx="4">
                    <c:v>2006</c:v>
                  </c:pt>
                  <c:pt idx="5">
                    <c:v>2008</c:v>
                  </c:pt>
                  <c:pt idx="6">
                    <c:v>2006</c:v>
                  </c:pt>
                  <c:pt idx="7">
                    <c:v>2008</c:v>
                  </c:pt>
                  <c:pt idx="8">
                    <c:v>2006</c:v>
                  </c:pt>
                  <c:pt idx="9">
                    <c:v>2008</c:v>
                  </c:pt>
                  <c:pt idx="10">
                    <c:v>2006</c:v>
                  </c:pt>
                  <c:pt idx="11">
                    <c:v>2008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The 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Sheet1!$C$29:$N$29</c:f>
              <c:numCache>
                <c:formatCode>0</c:formatCode>
                <c:ptCount val="12"/>
                <c:pt idx="1">
                  <c:v>5.7090475160532401</c:v>
                </c:pt>
                <c:pt idx="2">
                  <c:v>18</c:v>
                </c:pt>
                <c:pt idx="3">
                  <c:v>19.830378077838805</c:v>
                </c:pt>
                <c:pt idx="4">
                  <c:v>8</c:v>
                </c:pt>
                <c:pt idx="5">
                  <c:v>11.230350646568748</c:v>
                </c:pt>
                <c:pt idx="6">
                  <c:v>27</c:v>
                </c:pt>
                <c:pt idx="7">
                  <c:v>12.195157314440259</c:v>
                </c:pt>
                <c:pt idx="8">
                  <c:v>22</c:v>
                </c:pt>
                <c:pt idx="9">
                  <c:v>22.55989649999999</c:v>
                </c:pt>
                <c:pt idx="10">
                  <c:v>6</c:v>
                </c:pt>
                <c:pt idx="11">
                  <c:v>1.168333353958338</c:v>
                </c:pt>
              </c:numCache>
            </c:numRef>
          </c:val>
        </c:ser>
        <c:overlap val="100"/>
        <c:axId val="84275968"/>
        <c:axId val="84277504"/>
      </c:barChart>
      <c:catAx>
        <c:axId val="84275968"/>
        <c:scaling>
          <c:orientation val="minMax"/>
        </c:scaling>
        <c:axPos val="b"/>
        <c:numFmt formatCode="General" sourceLinked="1"/>
        <c:tickLblPos val="nextTo"/>
        <c:crossAx val="84277504"/>
        <c:crosses val="autoZero"/>
        <c:auto val="1"/>
        <c:lblAlgn val="ctr"/>
        <c:lblOffset val="100"/>
      </c:catAx>
      <c:valAx>
        <c:axId val="8427750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842759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090709147467803"/>
          <c:y val="5.1499406523229187E-2"/>
          <c:w val="0.26909290852532325"/>
          <c:h val="0.84088027233099472"/>
        </c:manualLayout>
      </c:layout>
    </c:legend>
    <c:plotVisOnly val="1"/>
    <c:dispBlanksAs val="gap"/>
  </c:chart>
  <c:spPr>
    <a:noFill/>
    <a:ln>
      <a:noFill/>
    </a:ln>
  </c:spPr>
  <c:txPr>
    <a:bodyPr/>
    <a:lstStyle/>
    <a:p>
      <a:pPr>
        <a:defRPr sz="1400"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Most frequently used phone</a:t>
            </a:r>
            <a:r>
              <a:rPr lang="en-US" sz="1600" baseline="0" dirty="0" smtClean="0"/>
              <a:t> (% of BOP)</a:t>
            </a:r>
            <a:endParaRPr lang="en-US" sz="16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5.4762078351317703E-2"/>
          <c:y val="8.4468653411439734E-2"/>
          <c:w val="0.7048219840575487"/>
          <c:h val="0.72989394743173985"/>
        </c:manualLayout>
      </c:layout>
      <c:barChart>
        <c:barDir val="col"/>
        <c:grouping val="stacked"/>
        <c:ser>
          <c:idx val="0"/>
          <c:order val="0"/>
          <c:tx>
            <c:strRef>
              <c:f>Sheet1!$C$238</c:f>
              <c:strCache>
                <c:ptCount val="1"/>
                <c:pt idx="0">
                  <c:v>Public access phones</c:v>
                </c:pt>
              </c:strCache>
            </c:strRef>
          </c:tx>
          <c:spPr>
            <a:solidFill>
              <a:srgbClr val="960000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multiLvlStrRef>
              <c:f>Sheet1!$D$236:$O$237</c:f>
              <c:multiLvlStrCache>
                <c:ptCount val="12"/>
                <c:lvl>
                  <c:pt idx="0">
                    <c:v>Urban</c:v>
                  </c:pt>
                  <c:pt idx="1">
                    <c:v>Rural</c:v>
                  </c:pt>
                  <c:pt idx="2">
                    <c:v>Urban</c:v>
                  </c:pt>
                  <c:pt idx="3">
                    <c:v>Rural</c:v>
                  </c:pt>
                  <c:pt idx="4">
                    <c:v>Urban</c:v>
                  </c:pt>
                  <c:pt idx="5">
                    <c:v>Rural</c:v>
                  </c:pt>
                  <c:pt idx="6">
                    <c:v>Urban</c:v>
                  </c:pt>
                  <c:pt idx="7">
                    <c:v>Rural</c:v>
                  </c:pt>
                  <c:pt idx="8">
                    <c:v>Urban</c:v>
                  </c:pt>
                  <c:pt idx="9">
                    <c:v>Rural</c:v>
                  </c:pt>
                  <c:pt idx="10">
                    <c:v>Urban</c:v>
                  </c:pt>
                  <c:pt idx="11">
                    <c:v>Rural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Sheet1!$D$238:$O$238</c:f>
              <c:numCache>
                <c:formatCode>0</c:formatCode>
                <c:ptCount val="12"/>
                <c:pt idx="0">
                  <c:v>33.828824015549394</c:v>
                </c:pt>
                <c:pt idx="1">
                  <c:v>30.897534174651401</c:v>
                </c:pt>
                <c:pt idx="2">
                  <c:v>8.2814566408897523</c:v>
                </c:pt>
                <c:pt idx="3">
                  <c:v>8.0140638459660956</c:v>
                </c:pt>
                <c:pt idx="4">
                  <c:v>34.11167479201044</c:v>
                </c:pt>
                <c:pt idx="5">
                  <c:v>32.59328526753027</c:v>
                </c:pt>
                <c:pt idx="6">
                  <c:v>9.2416618315986589</c:v>
                </c:pt>
                <c:pt idx="7">
                  <c:v>6.8016522003457975</c:v>
                </c:pt>
                <c:pt idx="8">
                  <c:v>6.0404826969939052</c:v>
                </c:pt>
                <c:pt idx="9">
                  <c:v>2.3113581656609781</c:v>
                </c:pt>
                <c:pt idx="10">
                  <c:v>3.9737809681039402</c:v>
                </c:pt>
                <c:pt idx="11">
                  <c:v>2.6811845912000511</c:v>
                </c:pt>
              </c:numCache>
            </c:numRef>
          </c:val>
        </c:ser>
        <c:ser>
          <c:idx val="1"/>
          <c:order val="1"/>
          <c:tx>
            <c:strRef>
              <c:f>Sheet1!$C$239</c:f>
              <c:strCache>
                <c:ptCount val="1"/>
                <c:pt idx="0">
                  <c:v>My own phone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multiLvlStrRef>
              <c:f>Sheet1!$D$236:$O$237</c:f>
              <c:multiLvlStrCache>
                <c:ptCount val="12"/>
                <c:lvl>
                  <c:pt idx="0">
                    <c:v>Urban</c:v>
                  </c:pt>
                  <c:pt idx="1">
                    <c:v>Rural</c:v>
                  </c:pt>
                  <c:pt idx="2">
                    <c:v>Urban</c:v>
                  </c:pt>
                  <c:pt idx="3">
                    <c:v>Rural</c:v>
                  </c:pt>
                  <c:pt idx="4">
                    <c:v>Urban</c:v>
                  </c:pt>
                  <c:pt idx="5">
                    <c:v>Rural</c:v>
                  </c:pt>
                  <c:pt idx="6">
                    <c:v>Urban</c:v>
                  </c:pt>
                  <c:pt idx="7">
                    <c:v>Rural</c:v>
                  </c:pt>
                  <c:pt idx="8">
                    <c:v>Urban</c:v>
                  </c:pt>
                  <c:pt idx="9">
                    <c:v>Rural</c:v>
                  </c:pt>
                  <c:pt idx="10">
                    <c:v>Urban</c:v>
                  </c:pt>
                  <c:pt idx="11">
                    <c:v>Rural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Sheet1!$D$239:$O$239</c:f>
              <c:numCache>
                <c:formatCode>0</c:formatCode>
                <c:ptCount val="12"/>
                <c:pt idx="0">
                  <c:v>43.197115560856012</c:v>
                </c:pt>
                <c:pt idx="1">
                  <c:v>42.608378655644444</c:v>
                </c:pt>
                <c:pt idx="2">
                  <c:v>49.398151841632654</c:v>
                </c:pt>
                <c:pt idx="3">
                  <c:v>30.114098020313111</c:v>
                </c:pt>
                <c:pt idx="4">
                  <c:v>40.651598013126005</c:v>
                </c:pt>
                <c:pt idx="5">
                  <c:v>35.599352723109078</c:v>
                </c:pt>
                <c:pt idx="6">
                  <c:v>37.165160396149815</c:v>
                </c:pt>
                <c:pt idx="7">
                  <c:v>30.82960113145619</c:v>
                </c:pt>
                <c:pt idx="8">
                  <c:v>67.296014532663989</c:v>
                </c:pt>
                <c:pt idx="9">
                  <c:v>57.429567766691946</c:v>
                </c:pt>
                <c:pt idx="10">
                  <c:v>89.481261329794123</c:v>
                </c:pt>
                <c:pt idx="11">
                  <c:v>78.438622043106164</c:v>
                </c:pt>
              </c:numCache>
            </c:numRef>
          </c:val>
        </c:ser>
        <c:ser>
          <c:idx val="2"/>
          <c:order val="2"/>
          <c:tx>
            <c:strRef>
              <c:f>Sheet1!$C$240</c:f>
              <c:strCache>
                <c:ptCount val="1"/>
                <c:pt idx="0">
                  <c:v>Household fixed phone</c:v>
                </c:pt>
              </c:strCache>
            </c:strRef>
          </c:tx>
          <c:cat>
            <c:multiLvlStrRef>
              <c:f>Sheet1!$D$236:$O$237</c:f>
              <c:multiLvlStrCache>
                <c:ptCount val="12"/>
                <c:lvl>
                  <c:pt idx="0">
                    <c:v>Urban</c:v>
                  </c:pt>
                  <c:pt idx="1">
                    <c:v>Rural</c:v>
                  </c:pt>
                  <c:pt idx="2">
                    <c:v>Urban</c:v>
                  </c:pt>
                  <c:pt idx="3">
                    <c:v>Rural</c:v>
                  </c:pt>
                  <c:pt idx="4">
                    <c:v>Urban</c:v>
                  </c:pt>
                  <c:pt idx="5">
                    <c:v>Rural</c:v>
                  </c:pt>
                  <c:pt idx="6">
                    <c:v>Urban</c:v>
                  </c:pt>
                  <c:pt idx="7">
                    <c:v>Rural</c:v>
                  </c:pt>
                  <c:pt idx="8">
                    <c:v>Urban</c:v>
                  </c:pt>
                  <c:pt idx="9">
                    <c:v>Rural</c:v>
                  </c:pt>
                  <c:pt idx="10">
                    <c:v>Urban</c:v>
                  </c:pt>
                  <c:pt idx="11">
                    <c:v>Rural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Sheet1!$D$240:$O$240</c:f>
              <c:numCache>
                <c:formatCode>0</c:formatCode>
                <c:ptCount val="12"/>
                <c:pt idx="0">
                  <c:v>0.29156722185132761</c:v>
                </c:pt>
                <c:pt idx="1">
                  <c:v>0</c:v>
                </c:pt>
                <c:pt idx="2">
                  <c:v>5.3008321496353386</c:v>
                </c:pt>
                <c:pt idx="3">
                  <c:v>1.8102258008407401</c:v>
                </c:pt>
                <c:pt idx="4">
                  <c:v>5.3627205740965271</c:v>
                </c:pt>
                <c:pt idx="5">
                  <c:v>7.2873031430727924</c:v>
                </c:pt>
                <c:pt idx="6">
                  <c:v>32.737688434434006</c:v>
                </c:pt>
                <c:pt idx="7">
                  <c:v>39.605272180029075</c:v>
                </c:pt>
                <c:pt idx="8">
                  <c:v>3.1750663336515985</c:v>
                </c:pt>
                <c:pt idx="9">
                  <c:v>4.2549124708453645</c:v>
                </c:pt>
                <c:pt idx="10">
                  <c:v>4.5457231375976512</c:v>
                </c:pt>
                <c:pt idx="11">
                  <c:v>9.981810244760597</c:v>
                </c:pt>
              </c:numCache>
            </c:numRef>
          </c:val>
        </c:ser>
        <c:ser>
          <c:idx val="3"/>
          <c:order val="3"/>
          <c:tx>
            <c:strRef>
              <c:f>Sheet1!$C$241</c:f>
              <c:strCache>
                <c:ptCount val="1"/>
                <c:pt idx="0">
                  <c:v>Phone of another household member</c:v>
                </c:pt>
              </c:strCache>
            </c:strRef>
          </c:tx>
          <c:cat>
            <c:multiLvlStrRef>
              <c:f>Sheet1!$D$236:$O$237</c:f>
              <c:multiLvlStrCache>
                <c:ptCount val="12"/>
                <c:lvl>
                  <c:pt idx="0">
                    <c:v>Urban</c:v>
                  </c:pt>
                  <c:pt idx="1">
                    <c:v>Rural</c:v>
                  </c:pt>
                  <c:pt idx="2">
                    <c:v>Urban</c:v>
                  </c:pt>
                  <c:pt idx="3">
                    <c:v>Rural</c:v>
                  </c:pt>
                  <c:pt idx="4">
                    <c:v>Urban</c:v>
                  </c:pt>
                  <c:pt idx="5">
                    <c:v>Rural</c:v>
                  </c:pt>
                  <c:pt idx="6">
                    <c:v>Urban</c:v>
                  </c:pt>
                  <c:pt idx="7">
                    <c:v>Rural</c:v>
                  </c:pt>
                  <c:pt idx="8">
                    <c:v>Urban</c:v>
                  </c:pt>
                  <c:pt idx="9">
                    <c:v>Rural</c:v>
                  </c:pt>
                  <c:pt idx="10">
                    <c:v>Urban</c:v>
                  </c:pt>
                  <c:pt idx="11">
                    <c:v>Rural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Sheet1!$D$241:$O$241</c:f>
              <c:numCache>
                <c:formatCode>0</c:formatCode>
                <c:ptCount val="12"/>
                <c:pt idx="0">
                  <c:v>18.881425951607032</c:v>
                </c:pt>
                <c:pt idx="1">
                  <c:v>20.238206857977197</c:v>
                </c:pt>
                <c:pt idx="2">
                  <c:v>27.461702134813489</c:v>
                </c:pt>
                <c:pt idx="3">
                  <c:v>34.435426655256656</c:v>
                </c:pt>
                <c:pt idx="4">
                  <c:v>13.957563594435626</c:v>
                </c:pt>
                <c:pt idx="5">
                  <c:v>12.87422691905202</c:v>
                </c:pt>
                <c:pt idx="6">
                  <c:v>10.300949931453752</c:v>
                </c:pt>
                <c:pt idx="7">
                  <c:v>10.430522359476146</c:v>
                </c:pt>
                <c:pt idx="8">
                  <c:v>9.5644746924431523</c:v>
                </c:pt>
                <c:pt idx="9">
                  <c:v>8.5715036103763236</c:v>
                </c:pt>
                <c:pt idx="10">
                  <c:v>1.5590868995209117</c:v>
                </c:pt>
                <c:pt idx="11">
                  <c:v>7.5643700462699472</c:v>
                </c:pt>
              </c:numCache>
            </c:numRef>
          </c:val>
        </c:ser>
        <c:ser>
          <c:idx val="4"/>
          <c:order val="4"/>
          <c:tx>
            <c:strRef>
              <c:f>Sheet1!$C$242</c:f>
              <c:strCache>
                <c:ptCount val="1"/>
                <c:pt idx="0">
                  <c:v>Neighbour's/ friend's/ relative's/ office phone</c:v>
                </c:pt>
              </c:strCache>
            </c:strRef>
          </c:tx>
          <c:cat>
            <c:multiLvlStrRef>
              <c:f>Sheet1!$D$236:$O$237</c:f>
              <c:multiLvlStrCache>
                <c:ptCount val="12"/>
                <c:lvl>
                  <c:pt idx="0">
                    <c:v>Urban</c:v>
                  </c:pt>
                  <c:pt idx="1">
                    <c:v>Rural</c:v>
                  </c:pt>
                  <c:pt idx="2">
                    <c:v>Urban</c:v>
                  </c:pt>
                  <c:pt idx="3">
                    <c:v>Rural</c:v>
                  </c:pt>
                  <c:pt idx="4">
                    <c:v>Urban</c:v>
                  </c:pt>
                  <c:pt idx="5">
                    <c:v>Rural</c:v>
                  </c:pt>
                  <c:pt idx="6">
                    <c:v>Urban</c:v>
                  </c:pt>
                  <c:pt idx="7">
                    <c:v>Rural</c:v>
                  </c:pt>
                  <c:pt idx="8">
                    <c:v>Urban</c:v>
                  </c:pt>
                  <c:pt idx="9">
                    <c:v>Rural</c:v>
                  </c:pt>
                  <c:pt idx="10">
                    <c:v>Urban</c:v>
                  </c:pt>
                  <c:pt idx="11">
                    <c:v>Rural</c:v>
                  </c:pt>
                </c:lvl>
                <c:lvl>
                  <c:pt idx="0">
                    <c:v>Bangladesh</c:v>
                  </c:pt>
                  <c:pt idx="2">
                    <c:v>Pakistan</c:v>
                  </c:pt>
                  <c:pt idx="4">
                    <c:v>India</c:v>
                  </c:pt>
                  <c:pt idx="6">
                    <c:v>Sri Lanka</c:v>
                  </c:pt>
                  <c:pt idx="8">
                    <c:v>Philippines</c:v>
                  </c:pt>
                  <c:pt idx="10">
                    <c:v>Thailand</c:v>
                  </c:pt>
                </c:lvl>
              </c:multiLvlStrCache>
            </c:multiLvlStrRef>
          </c:cat>
          <c:val>
            <c:numRef>
              <c:f>Sheet1!$D$242:$O$242</c:f>
              <c:numCache>
                <c:formatCode>0</c:formatCode>
                <c:ptCount val="12"/>
                <c:pt idx="0">
                  <c:v>3.8010672501396243</c:v>
                </c:pt>
                <c:pt idx="1">
                  <c:v>6.2558803117266075</c:v>
                </c:pt>
                <c:pt idx="2">
                  <c:v>9.5578572330291767</c:v>
                </c:pt>
                <c:pt idx="3">
                  <c:v>25.626185677623525</c:v>
                </c:pt>
                <c:pt idx="4">
                  <c:v>5.9164430263309482</c:v>
                </c:pt>
                <c:pt idx="5">
                  <c:v>11.64583194723798</c:v>
                </c:pt>
                <c:pt idx="6">
                  <c:v>10.554539406364096</c:v>
                </c:pt>
                <c:pt idx="7">
                  <c:v>12.332952128692646</c:v>
                </c:pt>
                <c:pt idx="8">
                  <c:v>13.923961744246913</c:v>
                </c:pt>
                <c:pt idx="9">
                  <c:v>27.432657986425589</c:v>
                </c:pt>
                <c:pt idx="10">
                  <c:v>0.44014766498338276</c:v>
                </c:pt>
                <c:pt idx="11">
                  <c:v>1.3340130746633792</c:v>
                </c:pt>
              </c:numCache>
            </c:numRef>
          </c:val>
        </c:ser>
        <c:overlap val="100"/>
        <c:axId val="84364672"/>
        <c:axId val="84378752"/>
      </c:barChart>
      <c:catAx>
        <c:axId val="84364672"/>
        <c:scaling>
          <c:orientation val="minMax"/>
        </c:scaling>
        <c:axPos val="b"/>
        <c:tickLblPos val="nextTo"/>
        <c:crossAx val="84378752"/>
        <c:crosses val="autoZero"/>
        <c:auto val="1"/>
        <c:lblAlgn val="ctr"/>
        <c:lblOffset val="100"/>
      </c:catAx>
      <c:valAx>
        <c:axId val="84378752"/>
        <c:scaling>
          <c:orientation val="minMax"/>
          <c:max val="100"/>
        </c:scaling>
        <c:axPos val="l"/>
        <c:numFmt formatCode="0" sourceLinked="1"/>
        <c:tickLblPos val="nextTo"/>
        <c:crossAx val="84364672"/>
        <c:crosses val="autoZero"/>
        <c:crossBetween val="between"/>
        <c:majorUnit val="20"/>
      </c:valAx>
    </c:plotArea>
    <c:legend>
      <c:legendPos val="r"/>
      <c:layout>
        <c:manualLayout>
          <c:xMode val="edge"/>
          <c:yMode val="edge"/>
          <c:x val="0.76730011179158164"/>
          <c:y val="6.7289326050610693E-2"/>
          <c:w val="0.22344062894915917"/>
          <c:h val="0.79246449871552149"/>
        </c:manualLayout>
      </c:layout>
    </c:legend>
    <c:plotVisOnly val="1"/>
  </c:chart>
  <c:txPr>
    <a:bodyPr/>
    <a:lstStyle/>
    <a:p>
      <a:pPr>
        <a:defRPr sz="1400"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Use</a:t>
            </a:r>
            <a:r>
              <a:rPr lang="en-US" sz="1600" baseline="0" dirty="0" smtClean="0"/>
              <a:t> of public phones in the last 3 months (% of BOP)</a:t>
            </a:r>
            <a:endParaRPr lang="en-US" sz="16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05"/>
          <c:y val="8.6622922134734021E-2"/>
          <c:w val="0.93"/>
          <c:h val="0.7366592991665557"/>
        </c:manualLayout>
      </c:layout>
      <c:barChart>
        <c:barDir val="col"/>
        <c:grouping val="clustered"/>
        <c:ser>
          <c:idx val="0"/>
          <c:order val="0"/>
          <c:tx>
            <c:strRef>
              <c:f>Sheet1!$D$58</c:f>
              <c:strCache>
                <c:ptCount val="1"/>
                <c:pt idx="0">
                  <c:v>Non-owners</c:v>
                </c:pt>
              </c:strCache>
            </c:strRef>
          </c:tx>
          <c:dLbls>
            <c:showVal val="1"/>
          </c:dLbls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Sheet1!$D$59:$D$64</c:f>
              <c:numCache>
                <c:formatCode>0</c:formatCode>
                <c:ptCount val="6"/>
                <c:pt idx="0">
                  <c:v>67</c:v>
                </c:pt>
                <c:pt idx="1">
                  <c:v>21</c:v>
                </c:pt>
                <c:pt idx="2">
                  <c:v>67</c:v>
                </c:pt>
                <c:pt idx="3">
                  <c:v>49</c:v>
                </c:pt>
                <c:pt idx="4">
                  <c:v>10</c:v>
                </c:pt>
                <c:pt idx="5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Sheet1!$E$58</c:f>
              <c:strCache>
                <c:ptCount val="1"/>
                <c:pt idx="0">
                  <c:v>Owners</c:v>
                </c:pt>
              </c:strCache>
            </c:strRef>
          </c:tx>
          <c:dLbls>
            <c:showVal val="1"/>
          </c:dLbls>
          <c:cat>
            <c:strRef>
              <c:f>Sheet1!$C$59:$C$64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Sheet1!$E$59:$E$64</c:f>
              <c:numCache>
                <c:formatCode>0</c:formatCode>
                <c:ptCount val="6"/>
                <c:pt idx="0">
                  <c:v>25</c:v>
                </c:pt>
                <c:pt idx="1">
                  <c:v>11</c:v>
                </c:pt>
                <c:pt idx="2">
                  <c:v>29</c:v>
                </c:pt>
                <c:pt idx="3">
                  <c:v>22</c:v>
                </c:pt>
                <c:pt idx="4">
                  <c:v>7</c:v>
                </c:pt>
                <c:pt idx="5">
                  <c:v>28</c:v>
                </c:pt>
              </c:numCache>
            </c:numRef>
          </c:val>
        </c:ser>
        <c:axId val="84420864"/>
        <c:axId val="84430848"/>
      </c:barChart>
      <c:catAx>
        <c:axId val="84420864"/>
        <c:scaling>
          <c:orientation val="minMax"/>
        </c:scaling>
        <c:axPos val="b"/>
        <c:numFmt formatCode="General" sourceLinked="1"/>
        <c:tickLblPos val="nextTo"/>
        <c:crossAx val="84430848"/>
        <c:crosses val="autoZero"/>
        <c:auto val="1"/>
        <c:lblAlgn val="ctr"/>
        <c:lblOffset val="100"/>
      </c:catAx>
      <c:valAx>
        <c:axId val="84430848"/>
        <c:scaling>
          <c:orientation val="minMax"/>
        </c:scaling>
        <c:axPos val="l"/>
        <c:numFmt formatCode="0" sourceLinked="1"/>
        <c:tickLblPos val="nextTo"/>
        <c:crossAx val="84420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2979041994750907"/>
          <c:y val="0.9111659068932173"/>
          <c:w val="0.34486351706036888"/>
          <c:h val="8.3717191601050026E-2"/>
        </c:manualLayout>
      </c:layout>
    </c:legend>
    <c:plotVisOnly val="1"/>
    <c:dispBlanksAs val="gap"/>
  </c:chart>
  <c:txPr>
    <a:bodyPr/>
    <a:lstStyle/>
    <a:p>
      <a:pPr>
        <a:defRPr sz="1400"/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700"/>
            </a:pPr>
            <a:r>
              <a:rPr lang="en-US" sz="1700" dirty="0" smtClean="0"/>
              <a:t>Reasons</a:t>
            </a:r>
            <a:r>
              <a:rPr lang="en-US" sz="1700" baseline="0" dirty="0" smtClean="0"/>
              <a:t> for using public phones among phone owners (% of BOP)</a:t>
            </a:r>
            <a:endParaRPr lang="en-US" sz="1700" dirty="0"/>
          </a:p>
        </c:rich>
      </c:tx>
      <c:layout>
        <c:manualLayout>
          <c:xMode val="edge"/>
          <c:yMode val="edge"/>
          <c:x val="0.13110722270827257"/>
          <c:y val="0"/>
        </c:manualLayout>
      </c:layout>
    </c:title>
    <c:plotArea>
      <c:layout>
        <c:manualLayout>
          <c:layoutTarget val="inner"/>
          <c:xMode val="edge"/>
          <c:yMode val="edge"/>
          <c:x val="4.6296296296296523E-2"/>
          <c:y val="1.7123869549972144E-2"/>
          <c:w val="0.94506172839506153"/>
          <c:h val="0.75651595969859242"/>
        </c:manualLayout>
      </c:layout>
      <c:barChart>
        <c:barDir val="col"/>
        <c:grouping val="clustered"/>
        <c:ser>
          <c:idx val="2"/>
          <c:order val="0"/>
          <c:tx>
            <c:strRef>
              <c:f>Sheet1!$C$105</c:f>
              <c:strCache>
                <c:ptCount val="1"/>
                <c:pt idx="0">
                  <c:v>I go to use when I dont have any credit on my mobile phone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Sheet1!$D$105:$I$105</c:f>
              <c:numCache>
                <c:formatCode>0</c:formatCode>
                <c:ptCount val="6"/>
                <c:pt idx="0">
                  <c:v>84.822854331755835</c:v>
                </c:pt>
                <c:pt idx="1">
                  <c:v>56.283242099381155</c:v>
                </c:pt>
                <c:pt idx="2">
                  <c:v>58.042141839152556</c:v>
                </c:pt>
                <c:pt idx="3">
                  <c:v>42.000841051866111</c:v>
                </c:pt>
                <c:pt idx="4">
                  <c:v>27.85608249623883</c:v>
                </c:pt>
                <c:pt idx="5">
                  <c:v>80.658553037048748</c:v>
                </c:pt>
              </c:numCache>
            </c:numRef>
          </c:val>
        </c:ser>
        <c:ser>
          <c:idx val="1"/>
          <c:order val="1"/>
          <c:tx>
            <c:strRef>
              <c:f>Sheet1!$C$106</c:f>
              <c:strCache>
                <c:ptCount val="1"/>
                <c:pt idx="0">
                  <c:v>To save my credit on my mobile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Sheet1!$D$106:$I$106</c:f>
              <c:numCache>
                <c:formatCode>0</c:formatCode>
                <c:ptCount val="6"/>
                <c:pt idx="0">
                  <c:v>19.197475596741356</c:v>
                </c:pt>
                <c:pt idx="1">
                  <c:v>16.224349075775642</c:v>
                </c:pt>
                <c:pt idx="2">
                  <c:v>13.957686901150772</c:v>
                </c:pt>
                <c:pt idx="3">
                  <c:v>11.409655916280474</c:v>
                </c:pt>
                <c:pt idx="4">
                  <c:v>16.031849976830667</c:v>
                </c:pt>
                <c:pt idx="5">
                  <c:v>27.819657339726039</c:v>
                </c:pt>
              </c:numCache>
            </c:numRef>
          </c:val>
        </c:ser>
        <c:ser>
          <c:idx val="0"/>
          <c:order val="2"/>
          <c:tx>
            <c:strRef>
              <c:f>Sheet1!$C$107</c:f>
              <c:strCache>
                <c:ptCount val="1"/>
                <c:pt idx="0">
                  <c:v>Lower outgoing call rates than on my phone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Val val="1"/>
          </c:dLbls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Sheet1!$D$107:$I$107</c:f>
              <c:numCache>
                <c:formatCode>0</c:formatCode>
                <c:ptCount val="6"/>
                <c:pt idx="0">
                  <c:v>9.6326880600804685</c:v>
                </c:pt>
                <c:pt idx="1">
                  <c:v>25.504097097475039</c:v>
                </c:pt>
                <c:pt idx="2">
                  <c:v>6.0668176577493655</c:v>
                </c:pt>
                <c:pt idx="3">
                  <c:v>5.2368576205572497</c:v>
                </c:pt>
                <c:pt idx="4">
                  <c:v>41.533271733625902</c:v>
                </c:pt>
                <c:pt idx="5">
                  <c:v>8.6373488092591639</c:v>
                </c:pt>
              </c:numCache>
            </c:numRef>
          </c:val>
        </c:ser>
        <c:ser>
          <c:idx val="3"/>
          <c:order val="3"/>
          <c:tx>
            <c:strRef>
              <c:f>Sheet1!$C$108</c:f>
              <c:strCache>
                <c:ptCount val="1"/>
                <c:pt idx="0">
                  <c:v>I can use the public phones while I am not at home</c:v>
                </c:pt>
              </c:strCache>
            </c:strRef>
          </c:tx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Sheet1!$D$108:$I$108</c:f>
              <c:numCache>
                <c:formatCode>0</c:formatCode>
                <c:ptCount val="6"/>
                <c:pt idx="0">
                  <c:v>6.1396296571652185</c:v>
                </c:pt>
                <c:pt idx="1">
                  <c:v>0.92036279315963943</c:v>
                </c:pt>
                <c:pt idx="2">
                  <c:v>13.927941437891498</c:v>
                </c:pt>
                <c:pt idx="3">
                  <c:v>39.315609884749158</c:v>
                </c:pt>
                <c:pt idx="4">
                  <c:v>18.07543731664251</c:v>
                </c:pt>
                <c:pt idx="5">
                  <c:v>13.560817317586574</c:v>
                </c:pt>
              </c:numCache>
            </c:numRef>
          </c:val>
        </c:ser>
        <c:ser>
          <c:idx val="4"/>
          <c:order val="4"/>
          <c:tx>
            <c:strRef>
              <c:f>Sheet1!$C$109</c:f>
              <c:strCache>
                <c:ptCount val="1"/>
                <c:pt idx="0">
                  <c:v>I go to use other services at the public access point/telece</c:v>
                </c:pt>
              </c:strCache>
            </c:strRef>
          </c:tx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Sheet1!$D$109:$I$109</c:f>
              <c:numCache>
                <c:formatCode>0</c:formatCode>
                <c:ptCount val="6"/>
                <c:pt idx="0">
                  <c:v>0.8743873464683527</c:v>
                </c:pt>
                <c:pt idx="1">
                  <c:v>2.7610883794789309</c:v>
                </c:pt>
                <c:pt idx="2">
                  <c:v>3.7558453171185167</c:v>
                </c:pt>
                <c:pt idx="3">
                  <c:v>16.881995563067349</c:v>
                </c:pt>
                <c:pt idx="4">
                  <c:v>0</c:v>
                </c:pt>
                <c:pt idx="5">
                  <c:v>0.6065788170183799</c:v>
                </c:pt>
              </c:numCache>
            </c:numRef>
          </c:val>
        </c:ser>
        <c:ser>
          <c:idx val="5"/>
          <c:order val="5"/>
          <c:tx>
            <c:strRef>
              <c:f>Sheet1!$C$110</c:f>
              <c:strCache>
                <c:ptCount val="1"/>
                <c:pt idx="0">
                  <c:v>My mobile/fixed phone is not always available for me to use</c:v>
                </c:pt>
              </c:strCache>
            </c:strRef>
          </c:tx>
          <c:cat>
            <c:strRef>
              <c:f>Sheet1!$D$104:$I$104</c:f>
              <c:strCache>
                <c:ptCount val="6"/>
                <c:pt idx="0">
                  <c:v>Bangladesh</c:v>
                </c:pt>
                <c:pt idx="1">
                  <c:v>Pakistan</c:v>
                </c:pt>
                <c:pt idx="2">
                  <c:v>India</c:v>
                </c:pt>
                <c:pt idx="3">
                  <c:v>Sri Lanka</c:v>
                </c:pt>
                <c:pt idx="4">
                  <c:v>The Philippines</c:v>
                </c:pt>
                <c:pt idx="5">
                  <c:v>Thailand</c:v>
                </c:pt>
              </c:strCache>
            </c:strRef>
          </c:cat>
          <c:val>
            <c:numRef>
              <c:f>Sheet1!$D$110:$I$110</c:f>
              <c:numCache>
                <c:formatCode>0</c:formatCode>
                <c:ptCount val="6"/>
                <c:pt idx="0">
                  <c:v>0.12817837220989817</c:v>
                </c:pt>
                <c:pt idx="1">
                  <c:v>11.078693455157785</c:v>
                </c:pt>
                <c:pt idx="2">
                  <c:v>3.2593377316002052</c:v>
                </c:pt>
                <c:pt idx="3">
                  <c:v>12.242142281175818</c:v>
                </c:pt>
                <c:pt idx="4">
                  <c:v>0</c:v>
                </c:pt>
                <c:pt idx="5">
                  <c:v>28.531496874287889</c:v>
                </c:pt>
              </c:numCache>
            </c:numRef>
          </c:val>
        </c:ser>
        <c:axId val="84534400"/>
        <c:axId val="84535936"/>
      </c:barChart>
      <c:catAx>
        <c:axId val="84534400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4535936"/>
        <c:crosses val="autoZero"/>
        <c:auto val="1"/>
        <c:lblAlgn val="ctr"/>
        <c:lblOffset val="100"/>
      </c:catAx>
      <c:valAx>
        <c:axId val="84535936"/>
        <c:scaling>
          <c:orientation val="minMax"/>
        </c:scaling>
        <c:axPos val="l"/>
        <c:numFmt formatCode="0" sourceLinked="1"/>
        <c:tickLblPos val="nextTo"/>
        <c:crossAx val="8453440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6.1653324584426954E-2"/>
          <c:y val="0.88840805181610349"/>
          <c:w val="0.93780424321960065"/>
          <c:h val="0.11159194818389639"/>
        </c:manualLayout>
      </c:layout>
    </c:legend>
    <c:plotVisOnly val="1"/>
    <c:dispBlanksAs val="gap"/>
  </c:chart>
  <c:spPr>
    <a:noFill/>
    <a:ln>
      <a:noFill/>
    </a:ln>
  </c:sp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3032407407407395"/>
          <c:y val="4.8611111111111112E-2"/>
          <c:w val="0.7238819626713332"/>
          <c:h val="0.66169893896148801"/>
        </c:manualLayout>
      </c:layout>
      <c:barChart>
        <c:barDir val="col"/>
        <c:grouping val="clustered"/>
        <c:ser>
          <c:idx val="0"/>
          <c:order val="0"/>
          <c:tx>
            <c:strRef>
              <c:f>India!$J$19</c:f>
              <c:strCache>
                <c:ptCount val="1"/>
                <c:pt idx="0">
                  <c:v>Payphones (public call offices (PCOs) and village public telephones (VPTs))</c:v>
                </c:pt>
              </c:strCache>
            </c:strRef>
          </c:tx>
          <c:spPr>
            <a:solidFill>
              <a:srgbClr val="99281F"/>
            </a:solidFill>
          </c:spPr>
          <c:cat>
            <c:numRef>
              <c:f>India!$K$18:$O$18</c:f>
              <c:numCache>
                <c:formatCode>General</c:formatCode>
                <c:ptCount val="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</c:numCache>
            </c:numRef>
          </c:cat>
          <c:val>
            <c:numRef>
              <c:f>India!$K$19:$O$19</c:f>
              <c:numCache>
                <c:formatCode>_(* #,##0_);_(* \(#,##0\);_(* "-"??_);_(@_)</c:formatCode>
                <c:ptCount val="5"/>
                <c:pt idx="0">
                  <c:v>3068550</c:v>
                </c:pt>
                <c:pt idx="1">
                  <c:v>4274043</c:v>
                </c:pt>
                <c:pt idx="2">
                  <c:v>5859000</c:v>
                </c:pt>
                <c:pt idx="3">
                  <c:v>5962021</c:v>
                </c:pt>
                <c:pt idx="4">
                  <c:v>6521783</c:v>
                </c:pt>
              </c:numCache>
            </c:numRef>
          </c:val>
        </c:ser>
        <c:axId val="84554112"/>
        <c:axId val="84556032"/>
      </c:barChart>
      <c:lineChart>
        <c:grouping val="standard"/>
        <c:ser>
          <c:idx val="1"/>
          <c:order val="1"/>
          <c:tx>
            <c:strRef>
              <c:f>India!$J$20</c:f>
              <c:strCache>
                <c:ptCount val="1"/>
                <c:pt idx="0">
                  <c:v>Mobile phones (GSM+CDMA)</c:v>
                </c:pt>
              </c:strCache>
            </c:strRef>
          </c:tx>
          <c:marker>
            <c:spPr>
              <a:solidFill>
                <a:schemeClr val="tx1"/>
              </a:solidFill>
            </c:spPr>
          </c:marker>
          <c:cat>
            <c:numRef>
              <c:f>India!$K$18:$O$18</c:f>
              <c:numCache>
                <c:formatCode>General</c:formatCode>
                <c:ptCount val="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</c:numCache>
            </c:numRef>
          </c:cat>
          <c:val>
            <c:numRef>
              <c:f>India!$K$20:$O$20</c:f>
              <c:numCache>
                <c:formatCode>General</c:formatCode>
                <c:ptCount val="5"/>
                <c:pt idx="0">
                  <c:v>33690000</c:v>
                </c:pt>
                <c:pt idx="1">
                  <c:v>52220000</c:v>
                </c:pt>
                <c:pt idx="2">
                  <c:v>98770000</c:v>
                </c:pt>
                <c:pt idx="3">
                  <c:v>165110000</c:v>
                </c:pt>
                <c:pt idx="4">
                  <c:v>261070000</c:v>
                </c:pt>
              </c:numCache>
            </c:numRef>
          </c:val>
        </c:ser>
        <c:marker val="1"/>
        <c:axId val="84562304"/>
        <c:axId val="84563840"/>
      </c:lineChart>
      <c:catAx>
        <c:axId val="84554112"/>
        <c:scaling>
          <c:orientation val="minMax"/>
        </c:scaling>
        <c:axPos val="b"/>
        <c:numFmt formatCode="General" sourceLinked="1"/>
        <c:tickLblPos val="nextTo"/>
        <c:crossAx val="84556032"/>
        <c:crosses val="autoZero"/>
        <c:auto val="1"/>
        <c:lblAlgn val="ctr"/>
        <c:lblOffset val="100"/>
      </c:catAx>
      <c:valAx>
        <c:axId val="84556032"/>
        <c:scaling>
          <c:orientation val="minMax"/>
        </c:scaling>
        <c:axPos val="l"/>
        <c:numFmt formatCode="_(* #,##0_);_(* \(#,##0\);_(* &quot;-&quot;??_);_(@_)" sourceLinked="1"/>
        <c:tickLblPos val="nextTo"/>
        <c:crossAx val="84554112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3.9821619519782255E-2"/>
                <c:y val="3.8874901975766131E-2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en-US"/>
                    <a:t>No. of payphones (in millions)</a:t>
                  </a:r>
                </a:p>
              </c:rich>
            </c:tx>
          </c:dispUnitsLbl>
        </c:dispUnits>
      </c:valAx>
      <c:catAx>
        <c:axId val="84562304"/>
        <c:scaling>
          <c:orientation val="minMax"/>
        </c:scaling>
        <c:delete val="1"/>
        <c:axPos val="b"/>
        <c:numFmt formatCode="General" sourceLinked="1"/>
        <c:tickLblPos val="nextTo"/>
        <c:crossAx val="84563840"/>
        <c:crosses val="autoZero"/>
        <c:auto val="1"/>
        <c:lblAlgn val="ctr"/>
        <c:lblOffset val="100"/>
      </c:catAx>
      <c:valAx>
        <c:axId val="84563840"/>
        <c:scaling>
          <c:orientation val="minMax"/>
        </c:scaling>
        <c:axPos val="r"/>
        <c:numFmt formatCode="General" sourceLinked="1"/>
        <c:tickLblPos val="nextTo"/>
        <c:crossAx val="84562304"/>
        <c:crosses val="max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92715854962574118"/>
                <c:y val="0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en-US"/>
                    <a:t>No. of mobile phones (in millions)</a:t>
                  </a:r>
                </a:p>
              </c:rich>
            </c:tx>
          </c:dispUnitsLbl>
        </c:dispUnits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4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810683386798872"/>
          <c:y val="3.8007601918089044E-2"/>
          <c:w val="0.81752855545834568"/>
          <c:h val="0.82147114326829462"/>
        </c:manualLayout>
      </c:layout>
      <c:barChart>
        <c:barDir val="col"/>
        <c:grouping val="clustered"/>
        <c:ser>
          <c:idx val="1"/>
          <c:order val="0"/>
          <c:spPr>
            <a:solidFill>
              <a:sysClr val="windowText" lastClr="000000">
                <a:lumMod val="65000"/>
                <a:lumOff val="35000"/>
              </a:sysClr>
            </a:solidFill>
          </c:spPr>
          <c:cat>
            <c:numRef>
              <c:f>Pakistan!$B$5:$B$12</c:f>
              <c:numCache>
                <c:formatCode>General</c:formatCode>
                <c:ptCount val="8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</c:numCache>
            </c:numRef>
          </c:cat>
          <c:val>
            <c:numRef>
              <c:f>Pakistan!$C$5:$C$12</c:f>
              <c:numCache>
                <c:formatCode>#,##0</c:formatCode>
                <c:ptCount val="8"/>
                <c:pt idx="0">
                  <c:v>66968</c:v>
                </c:pt>
                <c:pt idx="1">
                  <c:v>97751</c:v>
                </c:pt>
                <c:pt idx="2">
                  <c:v>127910</c:v>
                </c:pt>
                <c:pt idx="3">
                  <c:v>180901</c:v>
                </c:pt>
                <c:pt idx="4">
                  <c:v>279320</c:v>
                </c:pt>
                <c:pt idx="5">
                  <c:v>353194</c:v>
                </c:pt>
                <c:pt idx="6">
                  <c:v>387490</c:v>
                </c:pt>
                <c:pt idx="7">
                  <c:v>449121</c:v>
                </c:pt>
              </c:numCache>
            </c:numRef>
          </c:val>
        </c:ser>
        <c:axId val="84709760"/>
        <c:axId val="84711296"/>
      </c:barChart>
      <c:lineChart>
        <c:grouping val="standard"/>
        <c:ser>
          <c:idx val="2"/>
          <c:order val="1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val>
            <c:numRef>
              <c:f>Pakistan!$D$5:$D$12</c:f>
              <c:numCache>
                <c:formatCode>0%</c:formatCode>
                <c:ptCount val="8"/>
                <c:pt idx="1">
                  <c:v>0.45966730378688331</c:v>
                </c:pt>
                <c:pt idx="2">
                  <c:v>0.30852881300447393</c:v>
                </c:pt>
                <c:pt idx="3">
                  <c:v>0.41428348057227737</c:v>
                </c:pt>
                <c:pt idx="4">
                  <c:v>0.54404895495326178</c:v>
                </c:pt>
                <c:pt idx="5">
                  <c:v>0.26447801804382082</c:v>
                </c:pt>
                <c:pt idx="6">
                  <c:v>9.7102442283844223E-2</c:v>
                </c:pt>
                <c:pt idx="7">
                  <c:v>0.15905184649926538</c:v>
                </c:pt>
              </c:numCache>
            </c:numRef>
          </c:val>
        </c:ser>
        <c:marker val="1"/>
        <c:axId val="84722816"/>
        <c:axId val="84712832"/>
      </c:lineChart>
      <c:catAx>
        <c:axId val="84709760"/>
        <c:scaling>
          <c:orientation val="minMax"/>
        </c:scaling>
        <c:axPos val="b"/>
        <c:numFmt formatCode="General" sourceLinked="1"/>
        <c:tickLblPos val="nextTo"/>
        <c:crossAx val="84711296"/>
        <c:crosses val="autoZero"/>
        <c:auto val="1"/>
        <c:lblAlgn val="ctr"/>
        <c:lblOffset val="100"/>
      </c:catAx>
      <c:valAx>
        <c:axId val="84711296"/>
        <c:scaling>
          <c:orientation val="minMax"/>
        </c:scaling>
        <c:axPos val="l"/>
        <c:majorGridlines/>
        <c:numFmt formatCode="#,##0" sourceLinked="1"/>
        <c:tickLblPos val="nextTo"/>
        <c:crossAx val="84709760"/>
        <c:crosses val="autoZero"/>
        <c:crossBetween val="between"/>
      </c:valAx>
      <c:valAx>
        <c:axId val="84712832"/>
        <c:scaling>
          <c:orientation val="minMax"/>
        </c:scaling>
        <c:axPos val="r"/>
        <c:numFmt formatCode="General" sourceLinked="1"/>
        <c:tickLblPos val="nextTo"/>
        <c:crossAx val="84722816"/>
        <c:crosses val="max"/>
        <c:crossBetween val="between"/>
      </c:valAx>
      <c:catAx>
        <c:axId val="84722816"/>
        <c:scaling>
          <c:orientation val="minMax"/>
        </c:scaling>
        <c:delete val="1"/>
        <c:axPos val="b"/>
        <c:tickLblPos val="none"/>
        <c:crossAx val="84712832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400"/>
      </a:pPr>
      <a:endParaRPr lang="en-US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tx1">
                <a:lumMod val="65000"/>
                <a:lumOff val="35000"/>
              </a:schemeClr>
            </a:solidFill>
          </c:spPr>
          <c:cat>
            <c:numRef>
              <c:f>'Sri Lanka'!$C$4:$L$4</c:f>
              <c:numCache>
                <c:formatCode>General</c:formatCode>
                <c:ptCount val="10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</c:numCache>
            </c:numRef>
          </c:cat>
          <c:val>
            <c:numRef>
              <c:f>'Sri Lanka'!$C$5:$L$5</c:f>
              <c:numCache>
                <c:formatCode>#,##0</c:formatCode>
                <c:ptCount val="10"/>
                <c:pt idx="0">
                  <c:v>5799</c:v>
                </c:pt>
                <c:pt idx="1">
                  <c:v>8222</c:v>
                </c:pt>
                <c:pt idx="2">
                  <c:v>7281</c:v>
                </c:pt>
                <c:pt idx="3">
                  <c:v>6681</c:v>
                </c:pt>
                <c:pt idx="4">
                  <c:v>6440</c:v>
                </c:pt>
                <c:pt idx="5">
                  <c:v>6095</c:v>
                </c:pt>
                <c:pt idx="6">
                  <c:v>6285</c:v>
                </c:pt>
                <c:pt idx="7">
                  <c:v>7561</c:v>
                </c:pt>
                <c:pt idx="8">
                  <c:v>8526</c:v>
                </c:pt>
                <c:pt idx="9">
                  <c:v>8500</c:v>
                </c:pt>
              </c:numCache>
            </c:numRef>
          </c:val>
        </c:ser>
        <c:axId val="84638336"/>
        <c:axId val="84689280"/>
      </c:barChart>
      <c:lineChart>
        <c:grouping val="standard"/>
        <c:ser>
          <c:idx val="1"/>
          <c:order val="1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val>
            <c:numRef>
              <c:f>'Sri Lanka'!$C$14:$L$14</c:f>
              <c:numCache>
                <c:formatCode>0.0%</c:formatCode>
                <c:ptCount val="10"/>
                <c:pt idx="1">
                  <c:v>0.41783066045869982</c:v>
                </c:pt>
                <c:pt idx="2">
                  <c:v>-0.11444903916322061</c:v>
                </c:pt>
                <c:pt idx="3">
                  <c:v>-8.2406262875978534E-2</c:v>
                </c:pt>
                <c:pt idx="4">
                  <c:v>-3.6072444244873651E-2</c:v>
                </c:pt>
                <c:pt idx="5">
                  <c:v>-5.3571428571428555E-2</c:v>
                </c:pt>
                <c:pt idx="6">
                  <c:v>3.1173092698933719E-2</c:v>
                </c:pt>
                <c:pt idx="7">
                  <c:v>0.20302307080350038</c:v>
                </c:pt>
                <c:pt idx="8">
                  <c:v>0.12762862055283689</c:v>
                </c:pt>
                <c:pt idx="9">
                  <c:v>-3.0494956603330991E-3</c:v>
                </c:pt>
              </c:numCache>
            </c:numRef>
          </c:val>
        </c:ser>
        <c:marker val="1"/>
        <c:axId val="84692352"/>
        <c:axId val="84690816"/>
      </c:lineChart>
      <c:catAx>
        <c:axId val="84638336"/>
        <c:scaling>
          <c:orientation val="minMax"/>
        </c:scaling>
        <c:axPos val="b"/>
        <c:numFmt formatCode="General" sourceLinked="1"/>
        <c:tickLblPos val="nextTo"/>
        <c:crossAx val="84689280"/>
        <c:crosses val="autoZero"/>
        <c:auto val="1"/>
        <c:lblAlgn val="ctr"/>
        <c:lblOffset val="100"/>
      </c:catAx>
      <c:valAx>
        <c:axId val="84689280"/>
        <c:scaling>
          <c:orientation val="minMax"/>
        </c:scaling>
        <c:axPos val="l"/>
        <c:numFmt formatCode="#,##0" sourceLinked="1"/>
        <c:tickLblPos val="nextTo"/>
        <c:crossAx val="84638336"/>
        <c:crosses val="autoZero"/>
        <c:crossBetween val="between"/>
      </c:valAx>
      <c:valAx>
        <c:axId val="84690816"/>
        <c:scaling>
          <c:orientation val="minMax"/>
        </c:scaling>
        <c:axPos val="r"/>
        <c:numFmt formatCode="0%" sourceLinked="0"/>
        <c:tickLblPos val="nextTo"/>
        <c:crossAx val="84692352"/>
        <c:crosses val="max"/>
        <c:crossBetween val="between"/>
      </c:valAx>
      <c:catAx>
        <c:axId val="84692352"/>
        <c:scaling>
          <c:orientation val="minMax"/>
        </c:scaling>
        <c:delete val="1"/>
        <c:axPos val="b"/>
        <c:tickLblPos val="none"/>
        <c:crossAx val="84690816"/>
        <c:crossesAt val="0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400"/>
      </a:pPr>
      <a:endParaRPr lang="en-US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FA3B1C9-727B-4DE8-AE77-92136400746D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C599ED-8B66-4225-B101-85A0B072D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8FFDC6-030D-47EC-A953-19C9B404E38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3F6208-778D-487D-B48E-B823E435188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CEBA61-CF2F-4C13-AC12-84FF07C1157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Story 4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BE7AFE-FBD9-4FEC-8FBF-2D6240DCB4B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Get latest data for public phones in India.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F67739-0A5B-4B2C-83B2-593D4ED91C2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Do we know how much money they are spending on public phones each year vs. fixedline, mobile services, etc. Most funding goes to fixedline BSNL than mobile networks. </a:t>
            </a:r>
          </a:p>
          <a:p>
            <a:endParaRPr lang="en-US" smtClean="0"/>
          </a:p>
          <a:p>
            <a:r>
              <a:rPr lang="en-US" smtClean="0"/>
              <a:t>USF has planned to launch approximately 300 Multi-purpose Community Tele-centers (MCTs) across Pakistan during 2009-10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CA85F3-EFE4-4581-ABEE-2C3A75E0890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909308-B875-4BAE-9290-4A53C3D26E9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Change line to start at 2003</a:t>
            </a:r>
          </a:p>
          <a:p>
            <a:endParaRPr lang="en-US" smtClean="0"/>
          </a:p>
          <a:p>
            <a:r>
              <a:rPr lang="en-US" smtClean="0"/>
              <a:t>All refers to PCOs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EE89D2-E7A0-4580-8BAE-A380AF00FB9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Refers to payphone booths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B3CE2B-E558-49BE-AB69-BD371CBAD0C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C05361-E0D9-429C-A256-AE1C832E8E0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9705F11-9430-4EE4-8209-FBEA8480A6B4}" type="slidenum">
              <a:rPr lang="en-US" smtClean="0">
                <a:latin typeface="Arial" charset="0"/>
              </a:rPr>
              <a:pPr>
                <a:defRPr/>
              </a:pPr>
              <a:t>20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950F6F-9E48-48CB-8528-51B7C0B126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7E5A8D-9D6F-47A4-95C2-D0BC1630FA3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“Teleuser” – anyone  who had made or received a call (from </a:t>
            </a:r>
            <a:r>
              <a:rPr lang="en-US" b="1" smtClean="0"/>
              <a:t>any </a:t>
            </a:r>
            <a:r>
              <a:rPr lang="en-US" smtClean="0"/>
              <a:t> phone) in the </a:t>
            </a:r>
            <a:r>
              <a:rPr lang="en-US" b="1" smtClean="0"/>
              <a:t>previous three months </a:t>
            </a:r>
          </a:p>
          <a:p>
            <a:pPr marL="0" lvl="1"/>
            <a:endParaRPr lang="en-US" sz="1400" smtClean="0"/>
          </a:p>
          <a:p>
            <a:pPr marL="0" lvl="1"/>
            <a:r>
              <a:rPr lang="en-US" sz="1400" smtClean="0"/>
              <a:t>SEC  [socio-economic classification] determined by education and occupation of </a:t>
            </a:r>
            <a:r>
              <a:rPr lang="en-US" sz="1400" b="1" smtClean="0"/>
              <a:t>chief wage earner </a:t>
            </a:r>
            <a:r>
              <a:rPr lang="en-US" sz="1400" smtClean="0"/>
              <a:t> of the household, but also takes into account other factors (varies between countries), such as housing type,  availability of household durables, etc</a:t>
            </a:r>
          </a:p>
          <a:p>
            <a:pPr marL="0" lvl="1"/>
            <a:endParaRPr lang="en-US" sz="1400" smtClean="0"/>
          </a:p>
          <a:p>
            <a:r>
              <a:rPr lang="en-US" smtClean="0"/>
              <a:t>Urban India : SEC D + E</a:t>
            </a:r>
          </a:p>
          <a:p>
            <a:r>
              <a:rPr lang="en-US" smtClean="0"/>
              <a:t>Rural India: R2 + R3 + R4</a:t>
            </a:r>
          </a:p>
          <a:p>
            <a:pPr marL="0" lvl="1"/>
            <a:endParaRPr lang="en-US" sz="1400" smtClean="0"/>
          </a:p>
          <a:p>
            <a:pPr marL="0" lvl="1"/>
            <a:r>
              <a:rPr lang="en-US" smtClean="0"/>
              <a:t>Except Philippines, where we only studied SEC E users because if we studied SEC D and E users, our target group would become close to 90% of the Filipino population</a:t>
            </a:r>
          </a:p>
          <a:p>
            <a:pPr marL="0" lvl="1"/>
            <a:endParaRPr lang="en-US" smtClean="0"/>
          </a:p>
          <a:p>
            <a:pPr marL="0" lvl="1"/>
            <a:r>
              <a:rPr lang="en-US" smtClean="0"/>
              <a:t>Migrant samples  included SEC group C users in some countries, recognizing that some SEC D / E households may have risen up to SEC C due to income infusions from household members working away from home</a:t>
            </a:r>
          </a:p>
          <a:p>
            <a:pPr marL="0" lvl="1"/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FE7B2B3-C7CA-4704-9F53-1E574F906D5E}" type="slidenum">
              <a:rPr lang="en-US" smtClean="0">
                <a:latin typeface="Arial" charset="0"/>
              </a:rPr>
              <a:pPr>
                <a:defRPr/>
              </a:pPr>
              <a:t>22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2C181B-1336-4EA5-9BEA-E9EA46189D5F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CEA875-A382-4E0F-9D5B-FEDC94D9125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31E62F-B5F3-482D-9254-F8010A596C4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30FF3C5-EEDB-4411-A870-B4173F99DDB2}" type="slidenum">
              <a:rPr lang="en-US" smtClean="0">
                <a:latin typeface="Arial" charset="0"/>
              </a:rPr>
              <a:pPr>
                <a:defRPr/>
              </a:pPr>
              <a:t>5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CB2AB4-6F5A-4842-891A-D436DC9D989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No change in use in SEA</a:t>
            </a:r>
          </a:p>
          <a:p>
            <a:r>
              <a:rPr lang="en-US" smtClean="0"/>
              <a:t>The countries which had the greatest use in 2006 also had the greatest decline.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4C174E-B4A9-418F-AFB3-1EB1433653C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B8C9C6-3128-4BDF-B261-4A06462D2B9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800" dirty="0" smtClean="0"/>
              <a:t>Notes and Story  3. Should we remove “safety concerns” and “inconveniently located”. Between 2005 and 2008, TCO has declined by 19%. 12 countries have a monthly TCO of less than USD 5 in 2008 up from 4 countries in 2007. 5 of the 6 countries are in the top 6 of the total 80 countries.</a:t>
            </a:r>
            <a:br>
              <a:rPr lang="en-US" sz="800" dirty="0" smtClean="0"/>
            </a:br>
            <a:r>
              <a:rPr lang="en-US" sz="800" dirty="0" smtClean="0"/>
              <a:t>“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0BE088-F7E0-450B-8D45-A3D1B01A04D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 userDrawn="1"/>
        </p:nvGrpSpPr>
        <p:grpSpPr bwMode="auto">
          <a:xfrm>
            <a:off x="0" y="2276475"/>
            <a:ext cx="9144000" cy="144463"/>
            <a:chOff x="430" y="1026"/>
            <a:chExt cx="5170" cy="45"/>
          </a:xfrm>
        </p:grpSpPr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 rot="5400000">
              <a:off x="4308" y="-221"/>
              <a:ext cx="45" cy="2539"/>
            </a:xfrm>
            <a:prstGeom prst="rect">
              <a:avLst/>
            </a:prstGeom>
            <a:gradFill rotWithShape="1">
              <a:gsLst>
                <a:gs pos="0">
                  <a:srgbClr val="E40000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 rot="5400000">
              <a:off x="1746" y="-290"/>
              <a:ext cx="45" cy="2677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7" name="Oval 11"/>
          <p:cNvSpPr>
            <a:spLocks noChangeArrowheads="1"/>
          </p:cNvSpPr>
          <p:nvPr userDrawn="1"/>
        </p:nvSpPr>
        <p:spPr bwMode="auto">
          <a:xfrm rot="16200000">
            <a:off x="8370887" y="2116138"/>
            <a:ext cx="360363" cy="395288"/>
          </a:xfrm>
          <a:prstGeom prst="ellipse">
            <a:avLst/>
          </a:prstGeom>
          <a:solidFill>
            <a:srgbClr val="E40000"/>
          </a:soli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fontAlgn="auto">
              <a:spcAft>
                <a:spcPts val="0"/>
              </a:spcAft>
              <a:defRPr/>
            </a:pPr>
            <a:endParaRPr lang="en-SG">
              <a:solidFill>
                <a:srgbClr val="E40000"/>
              </a:solidFill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15975"/>
            <a:ext cx="7772400" cy="1470025"/>
          </a:xfrm>
        </p:spPr>
        <p:txBody>
          <a:bodyPr anchor="b">
            <a:normAutofit/>
          </a:bodyPr>
          <a:lstStyle>
            <a:lvl1pPr algn="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438400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25AD3-D18F-4043-B2A3-6F9F3FDD5753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4761D-C134-4F9C-A37E-D414BC4D67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EB50A-93AF-44D4-A39A-264B33B4C40D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02DB6-CB0D-419F-90A7-8695FC8C5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437DC-B764-4D79-A476-D7525194339B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555AA-671C-4B43-970A-884D27D68F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 userDrawn="1"/>
        </p:nvGrpSpPr>
        <p:grpSpPr bwMode="auto">
          <a:xfrm>
            <a:off x="468313" y="1455738"/>
            <a:ext cx="8207375" cy="71437"/>
            <a:chOff x="430" y="1026"/>
            <a:chExt cx="5170" cy="45"/>
          </a:xfrm>
        </p:grpSpPr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 rot="5400000">
              <a:off x="4308" y="-221"/>
              <a:ext cx="45" cy="2539"/>
            </a:xfrm>
            <a:prstGeom prst="rect">
              <a:avLst/>
            </a:prstGeom>
            <a:gradFill rotWithShape="1">
              <a:gsLst>
                <a:gs pos="0">
                  <a:srgbClr val="E40000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 rot="5400000">
              <a:off x="1746" y="-290"/>
              <a:ext cx="45" cy="2677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7" name="Oval 12"/>
          <p:cNvSpPr>
            <a:spLocks noChangeArrowheads="1"/>
          </p:cNvSpPr>
          <p:nvPr userDrawn="1"/>
        </p:nvSpPr>
        <p:spPr bwMode="auto">
          <a:xfrm>
            <a:off x="8604250" y="1311275"/>
            <a:ext cx="288925" cy="288925"/>
          </a:xfrm>
          <a:prstGeom prst="ellipse">
            <a:avLst/>
          </a:prstGeom>
          <a:solidFill>
            <a:srgbClr val="E4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Aft>
                <a:spcPts val="0"/>
              </a:spcAft>
              <a:defRPr/>
            </a:pPr>
            <a:endParaRPr lang="en-SG">
              <a:cs typeface="+mn-cs"/>
            </a:endParaRPr>
          </a:p>
        </p:txBody>
      </p:sp>
      <p:pic>
        <p:nvPicPr>
          <p:cNvPr id="8" name="Picture 21" descr="LIRNEasia2007_lowres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289675"/>
            <a:ext cx="1295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buClr>
                <a:srgbClr val="C00000"/>
              </a:buClr>
              <a:buSzPct val="80000"/>
              <a:buFont typeface="Wingdings 2" pitchFamily="18" charset="2"/>
              <a:buChar char=""/>
              <a:defRPr sz="2800"/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2C4EF-6253-4C14-9418-32F3AF37DAFC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25FB7-003F-4229-AB7D-2C2DA9682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7BD29-1F6E-4C8F-9069-6129F986F823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AD9F2-B974-48F4-B9E1-B3416BFB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6B7A8-D3AE-433D-9856-93BECD8C7715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658A8-C28C-4545-81D0-E55693FFC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06DA1-BEE8-4344-8246-5BEDC00BE9CE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1DA2A-F5F0-44DA-8E30-47B1021F8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5F965-C1A0-49E3-8C9B-91FE0705B69D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82A3-0817-4304-8B17-A33D40719B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82D58-8223-4D3E-A08E-A59527F48F97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59E85-1717-420D-A585-C9ADD232D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353B7-6166-4D7C-A455-6ED0E1B7680F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12BF1-756E-45FA-A00F-7CBEF9468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0C8A6-DF10-43B4-9085-130ABC8478CC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D4930-7ED0-45F7-8046-DFA904263C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4D54AB-DC35-4DE8-A8DE-E379101AFDBA}" type="datetimeFigureOut">
              <a:rPr lang="en-US"/>
              <a:pPr>
                <a:defRPr/>
              </a:pPr>
              <a:t>6/20/2010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94E2EC-DC1C-468F-83DC-D6466D738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Increasing mobile ownership among  Asian poor: shrinking role for traditional public telephony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057400" y="2438400"/>
            <a:ext cx="6400800" cy="2743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/>
              <a:t>Nirmali</a:t>
            </a:r>
            <a:r>
              <a:rPr lang="en-US" dirty="0" smtClean="0"/>
              <a:t> </a:t>
            </a:r>
            <a:r>
              <a:rPr lang="en-US" dirty="0" err="1" smtClean="0"/>
              <a:t>Sivapragasam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dirty="0" smtClean="0"/>
              <a:t>ICA 2010 Preconference Workshop, “Innovations in Mobile Use</a:t>
            </a:r>
            <a:r>
              <a:rPr lang="en-US" sz="1700" dirty="0" smtClean="0"/>
              <a:t>”</a:t>
            </a:r>
            <a:endParaRPr lang="en-US" sz="17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/>
              <a:t>22 June </a:t>
            </a:r>
            <a:r>
              <a:rPr lang="en-US" sz="2000" dirty="0" smtClean="0"/>
              <a:t>2010, Singapore</a:t>
            </a:r>
            <a:endParaRPr lang="en-US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4100" name="Picture 21" descr="LIRNEasia2007_low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486400"/>
            <a:ext cx="22558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01" name="Group 9"/>
          <p:cNvGrpSpPr>
            <a:grpSpLocks/>
          </p:cNvGrpSpPr>
          <p:nvPr/>
        </p:nvGrpSpPr>
        <p:grpSpPr bwMode="auto">
          <a:xfrm>
            <a:off x="304800" y="6248403"/>
            <a:ext cx="8451850" cy="676341"/>
            <a:chOff x="304800" y="6248400"/>
            <a:chExt cx="8452104" cy="676548"/>
          </a:xfrm>
        </p:grpSpPr>
        <p:sp>
          <p:nvSpPr>
            <p:cNvPr id="4102" name="TextBox 5"/>
            <p:cNvSpPr txBox="1">
              <a:spLocks noChangeArrowheads="1"/>
            </p:cNvSpPr>
            <p:nvPr/>
          </p:nvSpPr>
          <p:spPr bwMode="auto">
            <a:xfrm>
              <a:off x="304800" y="6324600"/>
              <a:ext cx="5257800" cy="600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en-US" sz="1100" dirty="0">
                  <a:latin typeface="+mj-lt"/>
                </a:rPr>
                <a:t>This work was carried out with the aid of a grant from the International Development Research Centre, Canada and the Department for International Development, </a:t>
              </a:r>
              <a:r>
                <a:rPr lang="en-US" sz="1100" dirty="0" smtClean="0">
                  <a:latin typeface="+mj-lt"/>
                </a:rPr>
                <a:t>UK, </a:t>
              </a:r>
              <a:r>
                <a:rPr lang="en-US" sz="1100" dirty="0" smtClean="0">
                  <a:latin typeface="+mj-lt"/>
                </a:rPr>
                <a:t>with contributions from </a:t>
              </a:r>
              <a:r>
                <a:rPr lang="en-US" sz="1100" dirty="0" err="1" smtClean="0">
                  <a:latin typeface="+mj-lt"/>
                </a:rPr>
                <a:t>Telenor</a:t>
              </a:r>
              <a:r>
                <a:rPr lang="en-US" sz="1100" dirty="0" smtClean="0">
                  <a:latin typeface="+mj-lt"/>
                </a:rPr>
                <a:t> Research &amp; Development Centre </a:t>
              </a:r>
              <a:r>
                <a:rPr lang="en-US" sz="1100" dirty="0" err="1" smtClean="0">
                  <a:latin typeface="+mj-lt"/>
                </a:rPr>
                <a:t>Sdn</a:t>
              </a:r>
              <a:r>
                <a:rPr lang="en-US" sz="1100" dirty="0" smtClean="0">
                  <a:latin typeface="+mj-lt"/>
                </a:rPr>
                <a:t>. Bhd., Malaysia</a:t>
              </a:r>
              <a:endParaRPr lang="en-US" sz="1100" dirty="0">
                <a:latin typeface="+mj-lt"/>
              </a:endParaRPr>
            </a:p>
          </p:txBody>
        </p:sp>
        <p:pic>
          <p:nvPicPr>
            <p:cNvPr id="4103" name="Picture 5" descr="IDRC_wordtype_black_300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38800" y="6248400"/>
              <a:ext cx="1981200" cy="535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4" name="Picture 8" descr="dfid_A4text_black_small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20000" y="6248400"/>
              <a:ext cx="1136904" cy="370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 some </a:t>
            </a:r>
            <a:r>
              <a:rPr lang="en-US" i="1" smtClean="0"/>
              <a:t>complementary</a:t>
            </a:r>
            <a:r>
              <a:rPr lang="en-US" smtClean="0"/>
              <a:t> use of public phones also observed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762000" y="1752600"/>
          <a:ext cx="7620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Phone owners still use public phones when they are low on credit or due to lower call rates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58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62000" y="6019800"/>
            <a:ext cx="792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/>
              <a:t>Nevertheless, substitution effect &gt; complementary effect </a:t>
            </a:r>
            <a:r>
              <a:rPr lang="en-US" sz="1600" b="1">
                <a:sym typeface="Wingdings" pitchFamily="2" charset="2"/>
              </a:rPr>
              <a:t> </a:t>
            </a:r>
            <a:r>
              <a:rPr lang="en-US" sz="1600" b="1" i="1">
                <a:sym typeface="Wingdings" pitchFamily="2" charset="2"/>
              </a:rPr>
              <a:t>overall decline in demand</a:t>
            </a:r>
            <a:endParaRPr lang="en-US" sz="16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are public phone providers responding?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US" u="sng" smtClean="0">
                <a:sym typeface="Wingdings" pitchFamily="2" charset="2"/>
              </a:rPr>
              <a:t>Business diversification strategies</a:t>
            </a:r>
          </a:p>
          <a:p>
            <a:pPr lvl="2"/>
            <a:r>
              <a:rPr lang="en-US" smtClean="0">
                <a:sym typeface="Wingdings" pitchFamily="2" charset="2"/>
              </a:rPr>
              <a:t>E.g. sale of mobile credit scratch cards/reload facilities</a:t>
            </a:r>
          </a:p>
          <a:p>
            <a:pPr lvl="2">
              <a:spcAft>
                <a:spcPts val="600"/>
              </a:spcAft>
            </a:pPr>
            <a:r>
              <a:rPr lang="en-US" smtClean="0">
                <a:sym typeface="Wingdings" pitchFamily="2" charset="2"/>
              </a:rPr>
              <a:t>Demand for broad telecom centers likely to have better chance of surviving than stand-alone payphone booths</a:t>
            </a:r>
          </a:p>
          <a:p>
            <a:pPr lvl="1">
              <a:spcAft>
                <a:spcPts val="600"/>
              </a:spcAft>
            </a:pPr>
            <a:r>
              <a:rPr lang="en-US" u="sng" smtClean="0">
                <a:sym typeface="Wingdings" pitchFamily="2" charset="2"/>
              </a:rPr>
              <a:t>Switching from fixed public phones to mobile</a:t>
            </a:r>
          </a:p>
          <a:p>
            <a:pPr lvl="2"/>
            <a:r>
              <a:rPr lang="en-US" smtClean="0">
                <a:sym typeface="Wingdings" pitchFamily="2" charset="2"/>
              </a:rPr>
              <a:t>Popularized by Grameen’s Village Phone program</a:t>
            </a:r>
          </a:p>
          <a:p>
            <a:pPr lvl="2"/>
            <a:r>
              <a:rPr lang="en-US" smtClean="0">
                <a:sym typeface="Wingdings" pitchFamily="2" charset="2"/>
              </a:rPr>
              <a:t>Lower set-up and maintenance costs; can run on a small square-foot area and less quality of service issues</a:t>
            </a:r>
          </a:p>
          <a:p>
            <a:pPr lvl="2"/>
            <a:r>
              <a:rPr lang="en-US" smtClean="0">
                <a:sym typeface="Wingdings" pitchFamily="2" charset="2"/>
              </a:rPr>
              <a:t>Flexibility: not fixed to a particular geographical location</a:t>
            </a:r>
          </a:p>
          <a:p>
            <a:pPr lvl="2"/>
            <a:r>
              <a:rPr lang="en-US" smtClean="0">
                <a:sym typeface="Wingdings" pitchFamily="2" charset="2"/>
              </a:rPr>
              <a:t>Mobile-mobile tariffs often cheaper than fixed-mobile tariffs in Asia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government policy promotes its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b="1" dirty="0" smtClean="0"/>
              <a:t>India</a:t>
            </a:r>
            <a:endParaRPr lang="en-US" b="1" dirty="0" smtClean="0"/>
          </a:p>
          <a:p>
            <a:pPr lvl="1">
              <a:defRPr/>
            </a:pPr>
            <a:r>
              <a:rPr lang="en-US" sz="2900" dirty="0" smtClean="0">
                <a:sym typeface="Wingdings" pitchFamily="2" charset="2"/>
              </a:rPr>
              <a:t>Universal </a:t>
            </a:r>
            <a:r>
              <a:rPr lang="en-US" sz="2900" dirty="0" smtClean="0">
                <a:sym typeface="Wingdings" pitchFamily="2" charset="2"/>
              </a:rPr>
              <a:t>Service Fund (USF): set up in 2002 to fulfill objective of providing telecom access to </a:t>
            </a:r>
            <a:r>
              <a:rPr lang="en-US" sz="2900" dirty="0" smtClean="0"/>
              <a:t>“people in rural and remote areas at affordable and reasonable prices”</a:t>
            </a:r>
          </a:p>
          <a:p>
            <a:pPr lvl="1"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Pakistan</a:t>
            </a:r>
            <a:r>
              <a:rPr lang="en-US" dirty="0" smtClean="0"/>
              <a:t>: </a:t>
            </a:r>
          </a:p>
          <a:p>
            <a:pPr lvl="1">
              <a:defRPr/>
            </a:pPr>
            <a:r>
              <a:rPr lang="en-US" sz="2900" dirty="0" smtClean="0"/>
              <a:t>USF provides subsidies to providers  of PCOs and </a:t>
            </a:r>
            <a:r>
              <a:rPr lang="en-US" sz="2900" dirty="0" err="1" smtClean="0"/>
              <a:t>Telecenters</a:t>
            </a:r>
            <a:r>
              <a:rPr lang="en-US" sz="2900" dirty="0" smtClean="0"/>
              <a:t> to “un-served  and under-served areas”</a:t>
            </a:r>
          </a:p>
          <a:p>
            <a:pPr>
              <a:buFont typeface="Wingdings 2" pitchFamily="18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Sri Lanka</a:t>
            </a:r>
            <a:r>
              <a:rPr lang="en-US" dirty="0" smtClean="0"/>
              <a:t>: Rural Payphone Subsidy Scheme offers subsidy of LKR 75000 (approx. USD 650) to payphone operators for each incremental rural payphone installation outside municipal council and urban areas</a:t>
            </a:r>
          </a:p>
          <a:p>
            <a:pPr>
              <a:defRPr/>
            </a:pPr>
            <a:endParaRPr lang="en-US" dirty="0" smtClean="0"/>
          </a:p>
          <a:p>
            <a:pPr>
              <a:buFont typeface="Wingdings 2" pitchFamily="18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Public phones increasing in India although year-on-year growth slowing down; similar story in Pakistan and  Sri Lanka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3886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143000" y="5715000"/>
            <a:ext cx="7162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Source:  Telecom Regulatory Authority of India</a:t>
            </a:r>
          </a:p>
          <a:p>
            <a:r>
              <a:rPr lang="en-US" sz="1400"/>
              <a:t>CAGR: XXX</a:t>
            </a:r>
          </a:p>
          <a:p>
            <a:endParaRPr lang="en-US" sz="1400"/>
          </a:p>
          <a:p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Implications for policy: do we still need a public phone expansion strategy?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Need for continued promotion and expansion of public phones by government questionable: need empirical evidence to support decisions</a:t>
            </a:r>
          </a:p>
          <a:p>
            <a:pPr>
              <a:defRPr/>
            </a:pPr>
            <a:r>
              <a:rPr lang="en-US" dirty="0" smtClean="0"/>
              <a:t>But some government assistance may still be needed at present to ensure access to most marginalized communities </a:t>
            </a:r>
          </a:p>
          <a:p>
            <a:pPr>
              <a:defRPr/>
            </a:pPr>
            <a:r>
              <a:rPr lang="en-US" dirty="0" smtClean="0"/>
              <a:t>If </a:t>
            </a:r>
            <a:r>
              <a:rPr lang="en-US" dirty="0" err="1" smtClean="0"/>
              <a:t>govt</a:t>
            </a:r>
            <a:r>
              <a:rPr lang="en-US" dirty="0" smtClean="0"/>
              <a:t> does give subsidies, better to target telecom centers that provide a broad range of services, including Internet facilities, etc. </a:t>
            </a:r>
          </a:p>
          <a:p>
            <a:pPr>
              <a:defRPr/>
            </a:pPr>
            <a:r>
              <a:rPr lang="en-US" dirty="0" smtClean="0"/>
              <a:t>Should encourage use of technology beyond  that of traditional fixed </a:t>
            </a:r>
            <a:r>
              <a:rPr lang="en-US" dirty="0" err="1" smtClean="0"/>
              <a:t>wireline</a:t>
            </a:r>
            <a:r>
              <a:rPr lang="en-US" dirty="0" smtClean="0"/>
              <a:t>, to aid competition in public phone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25146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4000" smtClean="0"/>
              <a:t>Thank You! </a:t>
            </a:r>
          </a:p>
          <a:p>
            <a:pPr algn="ctr">
              <a:buFont typeface="Wingdings 2" pitchFamily="18" charset="2"/>
              <a:buNone/>
            </a:pPr>
            <a:endParaRPr lang="en-US" sz="3600" smtClean="0"/>
          </a:p>
          <a:p>
            <a:pPr algn="ctr">
              <a:buFont typeface="Wingdings 2" pitchFamily="18" charset="2"/>
              <a:buNone/>
            </a:pPr>
            <a:r>
              <a:rPr lang="en-US" sz="3600" smtClean="0"/>
              <a:t>nirmali@lirneasia.net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…similar story in Pakistan…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1143000" y="5943600"/>
            <a:ext cx="716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Source: Pakistan Telecommunications Authority</a:t>
            </a:r>
          </a:p>
          <a:p>
            <a:r>
              <a:rPr lang="en-US" sz="1400"/>
              <a:t>CAGR: 27%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…and in Sri Lanka</a:t>
            </a:r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1143000" y="5867400"/>
            <a:ext cx="716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Source:  The Central Bank of Sri Lanka</a:t>
            </a:r>
          </a:p>
          <a:p>
            <a:r>
              <a:rPr lang="en-US" sz="1400"/>
              <a:t>CAGR: 4%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Those who used public phones most frequently do so due to lack of other options and lower costs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Methods</a:t>
            </a:r>
          </a:p>
          <a:p>
            <a:r>
              <a:rPr lang="en-US" smtClean="0"/>
              <a:t>Findings</a:t>
            </a:r>
          </a:p>
          <a:p>
            <a:r>
              <a:rPr lang="en-US" smtClean="0"/>
              <a:t>Implications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2499360"/>
        </p:xfrm>
        <a:graphic>
          <a:graphicData uri="http://schemas.openxmlformats.org/drawingml/2006/table">
            <a:tbl>
              <a:tblPr bandRow="1">
                <a:tableStyleId>{AF606853-7671-496A-8E4F-DF71F8EC918B}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3716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u="none" strike="noStrike" dirty="0"/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/>
                        <a:t>Bangladesh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/>
                        <a:t>Pakistan</a:t>
                      </a:r>
                      <a:r>
                        <a:rPr lang="en-US" sz="1600" b="1" u="none" strike="noStrike" baseline="30000" dirty="0"/>
                        <a:t>[1]</a:t>
                      </a:r>
                      <a:r>
                        <a:rPr lang="en-US" sz="1600" b="1" u="none" strike="noStrike" dirty="0"/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 dirty="0"/>
                        <a:t>India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 dirty="0"/>
                        <a:t>Sri Lanka</a:t>
                      </a:r>
                      <a:r>
                        <a:rPr lang="en-US" sz="1600" b="1" u="none" strike="noStrike" baseline="30000" dirty="0"/>
                        <a:t>[2]</a:t>
                      </a:r>
                      <a:r>
                        <a:rPr lang="en-US" sz="1600" b="1" u="none" strike="noStrike" dirty="0"/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 dirty="0" smtClean="0"/>
                        <a:t>Philippines</a:t>
                      </a:r>
                      <a:r>
                        <a:rPr lang="en-US" sz="1600" b="1" u="none" strike="noStrike" baseline="30000" dirty="0" smtClean="0"/>
                        <a:t>[3]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/>
                        <a:t>Thailand</a:t>
                      </a:r>
                      <a:r>
                        <a:rPr lang="en-US" sz="1600" b="1" u="none" strike="noStrike" baseline="30000" dirty="0"/>
                        <a:t>[4]</a:t>
                      </a:r>
                      <a:r>
                        <a:rPr lang="en-US" sz="1600" b="1" u="none" strike="noStrike" dirty="0"/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1" u="none" strike="noStrike" dirty="0"/>
                        <a:t>Total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u="none" strike="noStrike" dirty="0"/>
                        <a:t>BOP teleusers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2,050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1,814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3,152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924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800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b="1" u="none" strike="noStrike" dirty="0"/>
                        <a:t>800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1" u="none" strike="noStrike" dirty="0"/>
                        <a:t>9,540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B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Margin of error @ 95% CL </a:t>
                      </a:r>
                      <a:r>
                        <a:rPr lang="en-US" sz="11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(%) 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3%</a:t>
                      </a:r>
                    </a:p>
                    <a:p>
                      <a:pPr algn="r" rtl="0" fontAlgn="t"/>
                      <a:endParaRPr lang="en-US" sz="12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2%</a:t>
                      </a:r>
                    </a:p>
                    <a:p>
                      <a:pPr algn="r" rtl="0" fontAlgn="t"/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2%</a:t>
                      </a:r>
                    </a:p>
                    <a:p>
                      <a:pPr algn="r" rtl="0" fontAlgn="t"/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3%</a:t>
                      </a:r>
                    </a:p>
                    <a:p>
                      <a:pPr algn="r" rtl="0" fontAlgn="t"/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4%</a:t>
                      </a:r>
                    </a:p>
                    <a:p>
                      <a:pPr algn="r" rtl="0" fontAlgn="t"/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200" u="sng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12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4%</a:t>
                      </a:r>
                    </a:p>
                    <a:p>
                      <a:pPr algn="r" rtl="0" fontAlgn="t"/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sz="120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algn="r" fontAlgn="ctr"/>
                      <a:endParaRPr lang="en-US" sz="120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algn="r" fontAlgn="ctr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 </a:t>
                      </a:r>
                      <a:endParaRPr lang="en-US" sz="1200" b="1" i="1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</a:endParaRPr>
                    </a:p>
                  </a:txBody>
                  <a:tcPr marL="0" marR="27432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 dirty="0"/>
                        <a:t>Diary </a:t>
                      </a:r>
                      <a:r>
                        <a:rPr lang="en-US" sz="1600" u="none" strike="noStrike" dirty="0" smtClean="0"/>
                        <a:t>Sample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R="0" marT="0" marB="0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1,025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900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1,600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450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u="none" strike="noStrike" dirty="0"/>
                        <a:t>4,775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lnT>
                      <a:noFill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u="none" strike="noStrike" dirty="0"/>
                        <a:t>Migrant workers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R="0" marT="0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350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300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1600" u="none" strike="noStrike" dirty="0"/>
                        <a:t>100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u="none" strike="noStrike" dirty="0"/>
                        <a:t>1,550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274320" marT="0" marB="0" anchor="ctr"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F933C-540E-47F7-8C0C-5E1ADE3C2647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Rectangle 138"/>
          <p:cNvSpPr>
            <a:spLocks noChangeArrowheads="1"/>
          </p:cNvSpPr>
          <p:nvPr/>
        </p:nvSpPr>
        <p:spPr bwMode="auto">
          <a:xfrm>
            <a:off x="0" y="5461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[1] Pakistan: Excludes tribal regions</a:t>
            </a:r>
          </a:p>
          <a:p>
            <a:pPr eaLnBrk="0" hangingPunct="0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[2] Sri Lanka: Excludes North and East</a:t>
            </a:r>
            <a:endParaRPr lang="en-US" sz="1200" baseline="30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[3] Philippines: Survey was undertaken only among SEC E</a:t>
            </a:r>
          </a:p>
          <a:p>
            <a:pPr eaLnBrk="0" hangingPunct="0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[4] Thailand: Excludes Bangkok as the SEC DE population in Bangkok is very small</a:t>
            </a:r>
          </a:p>
          <a:p>
            <a:pPr eaLnBrk="0" hangingPunct="0">
              <a:defRPr/>
            </a:pP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“Kish” Grid</a:t>
            </a:r>
          </a:p>
        </p:txBody>
      </p:sp>
      <p:graphicFrame>
        <p:nvGraphicFramePr>
          <p:cNvPr id="33214" name="Group 446"/>
          <p:cNvGraphicFramePr>
            <a:graphicFrameLocks noGrp="1"/>
          </p:cNvGraphicFramePr>
          <p:nvPr>
            <p:ph idx="1"/>
          </p:nvPr>
        </p:nvGraphicFramePr>
        <p:xfrm>
          <a:off x="533400" y="2971800"/>
          <a:ext cx="8229598" cy="3152902"/>
        </p:xfrm>
        <a:graphic>
          <a:graphicData uri="http://schemas.openxmlformats.org/drawingml/2006/table">
            <a:tbl>
              <a:tblPr>
                <a:tableStyleId>{8FD4443E-F989-4FC4-A0C8-D5A2AF1F390B}</a:tableStyleId>
              </a:tblPr>
              <a:tblGrid>
                <a:gridCol w="1736521"/>
                <a:gridCol w="679508"/>
                <a:gridCol w="605581"/>
                <a:gridCol w="602434"/>
                <a:gridCol w="679508"/>
                <a:gridCol w="755009"/>
                <a:gridCol w="604007"/>
                <a:gridCol w="679508"/>
                <a:gridCol w="604007"/>
                <a:gridCol w="604007"/>
                <a:gridCol w="679508"/>
              </a:tblGrid>
              <a:tr h="246063">
                <a:tc rowSpan="2"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of Males &amp; Females between 15-60 yrs in BOP Household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The last digit of the questionnaire number / serial no. of household contacted 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A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601" marR="906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F30EEC-17CE-4D35-ACF2-8509A20FDACF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24728" name="Text Box 3"/>
          <p:cNvSpPr txBox="1">
            <a:spLocks noChangeArrowheads="1"/>
          </p:cNvSpPr>
          <p:nvPr/>
        </p:nvSpPr>
        <p:spPr bwMode="auto">
          <a:xfrm>
            <a:off x="228600" y="1524000"/>
            <a:ext cx="876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If there was more than one respondent </a:t>
            </a:r>
            <a:r>
              <a:rPr lang="en-US" sz="1600" dirty="0" smtClean="0"/>
              <a:t>belongin</a:t>
            </a:r>
            <a:r>
              <a:rPr lang="en-US" sz="1600" dirty="0" smtClean="0"/>
              <a:t>g </a:t>
            </a:r>
            <a:r>
              <a:rPr lang="en-US" sz="1600" dirty="0" smtClean="0"/>
              <a:t>to </a:t>
            </a:r>
            <a:r>
              <a:rPr lang="en-US" sz="1600" dirty="0"/>
              <a:t>the target group in a selected </a:t>
            </a:r>
            <a:r>
              <a:rPr lang="en-US" sz="1600" dirty="0" smtClean="0"/>
              <a:t>household, </a:t>
            </a:r>
            <a:r>
              <a:rPr lang="en-US" sz="1600" dirty="0"/>
              <a:t>the Kish grid was administrated to select a respondent randomly.    </a:t>
            </a:r>
          </a:p>
        </p:txBody>
      </p:sp>
      <p:sp>
        <p:nvSpPr>
          <p:cNvPr id="24729" name="Text Box 4"/>
          <p:cNvSpPr txBox="1">
            <a:spLocks noChangeArrowheads="1"/>
          </p:cNvSpPr>
          <p:nvPr/>
        </p:nvSpPr>
        <p:spPr bwMode="auto">
          <a:xfrm>
            <a:off x="381000" y="1981200"/>
            <a:ext cx="8458200" cy="8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400" dirty="0"/>
              <a:t> First, the eligible respondents were listed by the descending order of their age. 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400" dirty="0"/>
              <a:t> Then a number was picked by using the following grid.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400" dirty="0"/>
              <a:t> Finally the respondent who corresponds to the picked number was selected for the interview</a:t>
            </a:r>
            <a:r>
              <a:rPr lang="en-US" sz="1400" b="1" dirty="0"/>
              <a:t>    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Representing 429 million in India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8288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Tele</a:t>
            </a:r>
            <a:r>
              <a:rPr lang="en-US" sz="2400" i="1" dirty="0" smtClean="0">
                <a:solidFill>
                  <a:srgbClr val="C00000"/>
                </a:solidFill>
              </a:rPr>
              <a:t>users</a:t>
            </a:r>
            <a:r>
              <a:rPr lang="en-US" sz="2400" dirty="0" smtClean="0"/>
              <a:t> at “bottom of the pyramid”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SEC groups D + E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Aged 15-60</a:t>
            </a:r>
            <a:endParaRPr lang="en-US" sz="2000" b="1" dirty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-36513" y="-36513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52800" y="5786438"/>
            <a:ext cx="1066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(Rural India: R2, R3, R4)</a:t>
            </a:r>
          </a:p>
        </p:txBody>
      </p:sp>
      <p:sp>
        <p:nvSpPr>
          <p:cNvPr id="8" name="Slide Number Placeholder 14"/>
          <p:cNvSpPr txBox="1">
            <a:spLocks/>
          </p:cNvSpPr>
          <p:nvPr/>
        </p:nvSpPr>
        <p:spPr>
          <a:xfrm>
            <a:off x="0" y="6324600"/>
            <a:ext cx="3810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5BA935B-13ED-4C00-B70B-1D1058EB18E2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2560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763" y="3038475"/>
            <a:ext cx="9153526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Box 4"/>
          <p:cNvSpPr txBox="1">
            <a:spLocks noChangeArrowheads="1"/>
          </p:cNvSpPr>
          <p:nvPr/>
        </p:nvSpPr>
        <p:spPr bwMode="auto">
          <a:xfrm>
            <a:off x="3810000" y="6488113"/>
            <a:ext cx="533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latin typeface="Calibri" pitchFamily="34" charset="0"/>
              </a:rPr>
              <a:t>Among BOP teleusers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Sampling</a:t>
            </a:r>
            <a:endParaRPr lang="en-US" sz="28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lnSpcReduction="10000"/>
          </a:bodyPr>
          <a:lstStyle/>
          <a:p>
            <a:pPr marL="457200" indent="-457200" eaLnBrk="1" hangingPunct="1">
              <a:lnSpc>
                <a:spcPct val="120000"/>
              </a:lnSpc>
              <a:buSzTx/>
              <a:buFont typeface="Times"/>
              <a:buNone/>
              <a:defRPr/>
            </a:pPr>
            <a:r>
              <a:rPr lang="en-US" sz="1800" smtClean="0"/>
              <a:t>    Multi-Stage Stratified Random Sampling undertaken</a:t>
            </a:r>
          </a:p>
          <a:p>
            <a:pPr marL="457200" indent="-457200" eaLnBrk="1" hangingPunct="1">
              <a:lnSpc>
                <a:spcPct val="30000"/>
              </a:lnSpc>
              <a:buSzTx/>
              <a:buFont typeface="Times"/>
              <a:buNone/>
              <a:defRPr/>
            </a:pPr>
            <a:endParaRPr lang="en-US" sz="1800" smtClean="0"/>
          </a:p>
          <a:p>
            <a:pPr marL="665163" lvl="1" indent="-381000" eaLnBrk="1" hangingPunct="1">
              <a:lnSpc>
                <a:spcPct val="120000"/>
              </a:lnSpc>
              <a:buFont typeface="Times"/>
              <a:buAutoNum type="arabicPeriod"/>
              <a:defRPr/>
            </a:pPr>
            <a:r>
              <a:rPr lang="en-US" sz="1400" smtClean="0"/>
              <a:t>Regions (States / Provinces / Districts) to be sampled (Primary Sampling Unit) were randomly selected </a:t>
            </a:r>
          </a:p>
          <a:p>
            <a:pPr marL="931863" lvl="2" indent="-361950" eaLnBrk="1" hangingPunct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1400" smtClean="0"/>
              <a:t>Regions (States / Provinces) to be covered kept the same as in 2006 to enable comparisons</a:t>
            </a:r>
          </a:p>
          <a:p>
            <a:pPr marL="931863" lvl="2" indent="-361950" eaLnBrk="1" hangingPunct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1400" smtClean="0"/>
              <a:t>In 2006, and for Bangladesh in 2008, these regions were randomly selected</a:t>
            </a:r>
          </a:p>
          <a:p>
            <a:pPr marL="931863" lvl="2" indent="-361950" eaLnBrk="1" hangingPunct="1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sz="1400" smtClean="0"/>
          </a:p>
          <a:p>
            <a:pPr marL="665163" lvl="1" indent="-381000" eaLnBrk="1" hangingPunct="1">
              <a:lnSpc>
                <a:spcPct val="120000"/>
              </a:lnSpc>
              <a:buFont typeface="Times"/>
              <a:buAutoNum type="arabicPeriod"/>
              <a:defRPr/>
            </a:pPr>
            <a:r>
              <a:rPr lang="en-US" sz="1400" smtClean="0"/>
              <a:t>Within each selected region urban and rural centers were randomly selected. </a:t>
            </a:r>
          </a:p>
          <a:p>
            <a:pPr marL="665163" lvl="1" indent="-381000" eaLnBrk="1" hangingPunct="1">
              <a:lnSpc>
                <a:spcPct val="70000"/>
              </a:lnSpc>
              <a:buFont typeface="Times"/>
              <a:buAutoNum type="arabicPeriod"/>
              <a:defRPr/>
            </a:pPr>
            <a:endParaRPr lang="en-US" sz="1400" smtClean="0"/>
          </a:p>
          <a:p>
            <a:pPr marL="665163" lvl="1" indent="-381000" eaLnBrk="1" hangingPunct="1">
              <a:lnSpc>
                <a:spcPct val="120000"/>
              </a:lnSpc>
              <a:buFont typeface="Times"/>
              <a:buAutoNum type="arabicPeriod"/>
              <a:defRPr/>
            </a:pPr>
            <a:r>
              <a:rPr lang="en-US" sz="1400" smtClean="0"/>
              <a:t>Within selected urban and rural centres, starting points were randomly selected with a fixed number of interviews conducted around each starting point. The amount of starting points selected from each centre was determined in proportion to the population of the selected centre</a:t>
            </a:r>
          </a:p>
          <a:p>
            <a:pPr marL="665163" lvl="1" indent="-381000" eaLnBrk="1" hangingPunct="1">
              <a:lnSpc>
                <a:spcPct val="70000"/>
              </a:lnSpc>
              <a:buFont typeface="Times"/>
              <a:buAutoNum type="arabicPeriod"/>
              <a:defRPr/>
            </a:pPr>
            <a:endParaRPr lang="en-US" sz="1400" smtClean="0"/>
          </a:p>
          <a:p>
            <a:pPr marL="665163" lvl="1" indent="-381000" eaLnBrk="1" hangingPunct="1">
              <a:lnSpc>
                <a:spcPct val="120000"/>
              </a:lnSpc>
              <a:buFont typeface="Times"/>
              <a:buAutoNum type="arabicPeriod"/>
              <a:defRPr/>
            </a:pPr>
            <a:r>
              <a:rPr lang="en-US" sz="1400" smtClean="0"/>
              <a:t>Within each sampling point, the random selection of a household in a selected sample point was ensured by the “Right Hand” rule – a method whereby only houses on one side of the street / path are selected, thus eliminating interviewer bias</a:t>
            </a:r>
          </a:p>
          <a:p>
            <a:pPr marL="665163" lvl="1" indent="-381000" eaLnBrk="1" hangingPunct="1">
              <a:lnSpc>
                <a:spcPct val="70000"/>
              </a:lnSpc>
              <a:buFont typeface="Times"/>
              <a:buAutoNum type="arabicPeriod"/>
              <a:defRPr/>
            </a:pPr>
            <a:endParaRPr lang="en-US" sz="1400" smtClean="0"/>
          </a:p>
          <a:p>
            <a:pPr marL="665163" lvl="1" indent="-381000" eaLnBrk="1" hangingPunct="1">
              <a:lnSpc>
                <a:spcPct val="120000"/>
              </a:lnSpc>
              <a:buFont typeface="Times"/>
              <a:buAutoNum type="arabicPeriod"/>
              <a:defRPr/>
            </a:pPr>
            <a:r>
              <a:rPr lang="en-US" sz="1400" smtClean="0"/>
              <a:t>The random selection of a respondent in a selected household was done by administrating the Kish Grid</a:t>
            </a:r>
            <a:r>
              <a:rPr lang="en-US" sz="1600" smtClean="0"/>
              <a:t>.   </a:t>
            </a:r>
          </a:p>
        </p:txBody>
      </p:sp>
      <p:sp>
        <p:nvSpPr>
          <p:cNvPr id="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071FEA-8D4D-4F5A-A8D5-7F084692DF33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public phone?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Any phone available for public 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	consumption, for a fee:</a:t>
            </a:r>
          </a:p>
          <a:p>
            <a:pPr lvl="1"/>
            <a:r>
              <a:rPr lang="en-US" smtClean="0"/>
              <a:t>traditional payphone booth, </a:t>
            </a:r>
          </a:p>
          <a:p>
            <a:pPr lvl="1">
              <a:buFont typeface="Wingdings" pitchFamily="2" charset="2"/>
              <a:buNone/>
            </a:pPr>
            <a:r>
              <a:rPr lang="en-US" smtClean="0"/>
              <a:t>	public call offices (PCOs) </a:t>
            </a:r>
          </a:p>
          <a:p>
            <a:pPr lvl="1"/>
            <a:r>
              <a:rPr lang="en-US" smtClean="0"/>
              <a:t>communication centers </a:t>
            </a:r>
          </a:p>
          <a:p>
            <a:pPr lvl="1"/>
            <a:r>
              <a:rPr lang="en-US" smtClean="0"/>
              <a:t>other private shops</a:t>
            </a:r>
          </a:p>
          <a:p>
            <a:pPr lvl="1">
              <a:buFont typeface="Wingdings" pitchFamily="2" charset="2"/>
              <a:buNone/>
            </a:pPr>
            <a:endParaRPr lang="en-US" smtClean="0"/>
          </a:p>
          <a:p>
            <a:r>
              <a:rPr lang="en-US" smtClean="0"/>
              <a:t>Publicly or privately owned</a:t>
            </a:r>
          </a:p>
        </p:txBody>
      </p:sp>
      <p:pic>
        <p:nvPicPr>
          <p:cNvPr id="6148" name="Picture 3" descr="PCO india croppe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676400"/>
            <a:ext cx="31083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5486400" y="5638800"/>
            <a:ext cx="312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Yellow-signed PCOs in India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sample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en-US" sz="4400" dirty="0" smtClean="0"/>
              <a:t>Representative sample survey exploring </a:t>
            </a:r>
            <a:r>
              <a:rPr lang="en-US" sz="5500" dirty="0" smtClean="0">
                <a:solidFill>
                  <a:srgbClr val="960000"/>
                </a:solidFill>
              </a:rPr>
              <a:t>demand </a:t>
            </a:r>
            <a:r>
              <a:rPr lang="en-US" sz="5500" dirty="0" smtClean="0">
                <a:solidFill>
                  <a:srgbClr val="960000"/>
                </a:solidFill>
              </a:rPr>
              <a:t>for ICTs</a:t>
            </a:r>
            <a:r>
              <a:rPr lang="en-US" sz="4400" dirty="0" smtClean="0"/>
              <a:t>, particularly telephony,  </a:t>
            </a:r>
            <a:r>
              <a:rPr lang="en-US" sz="5500" dirty="0" smtClean="0">
                <a:solidFill>
                  <a:srgbClr val="960000"/>
                </a:solidFill>
              </a:rPr>
              <a:t>among BOP in emerging Asia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sz="4500" dirty="0" smtClean="0"/>
              <a:t>Respondent profile </a:t>
            </a:r>
          </a:p>
          <a:p>
            <a:pPr lvl="1">
              <a:defRPr/>
            </a:pPr>
            <a:r>
              <a:rPr lang="en-US" sz="4000" dirty="0" smtClean="0"/>
              <a:t>Anyone who had made or received a call (from </a:t>
            </a:r>
            <a:r>
              <a:rPr lang="en-US" sz="4000" b="1" dirty="0" smtClean="0"/>
              <a:t>any </a:t>
            </a:r>
            <a:r>
              <a:rPr lang="en-US" sz="4000" dirty="0" smtClean="0"/>
              <a:t> phone) in the </a:t>
            </a:r>
            <a:r>
              <a:rPr lang="en-US" sz="4000" b="1" dirty="0" smtClean="0"/>
              <a:t>previous three months</a:t>
            </a:r>
            <a:endParaRPr lang="en-US" sz="4000" dirty="0" smtClean="0"/>
          </a:p>
          <a:p>
            <a:pPr lvl="1">
              <a:defRPr/>
            </a:pPr>
            <a:r>
              <a:rPr lang="en-US" sz="4100" dirty="0" smtClean="0"/>
              <a:t>SEC groups D &amp; E; aged 150-60</a:t>
            </a:r>
          </a:p>
          <a:p>
            <a:pPr>
              <a:defRPr/>
            </a:pPr>
            <a:endParaRPr lang="en-US" sz="4500" dirty="0" smtClean="0"/>
          </a:p>
          <a:p>
            <a:pPr>
              <a:defRPr/>
            </a:pPr>
            <a:r>
              <a:rPr lang="en-US" sz="4400" dirty="0" smtClean="0"/>
              <a:t>Over </a:t>
            </a:r>
            <a:r>
              <a:rPr lang="en-US" sz="4400" dirty="0" smtClean="0"/>
              <a:t>16, 000  quantitative interviews  (between 2006-08</a:t>
            </a:r>
            <a:r>
              <a:rPr lang="en-US" sz="4400" dirty="0" smtClean="0"/>
              <a:t>) in </a:t>
            </a:r>
            <a:r>
              <a:rPr lang="en-US" sz="4400" dirty="0" smtClean="0"/>
              <a:t>Bangladesh </a:t>
            </a:r>
            <a:r>
              <a:rPr lang="en-US" sz="4400" dirty="0" smtClean="0"/>
              <a:t>(conducted  only in </a:t>
            </a:r>
            <a:r>
              <a:rPr lang="en-US" sz="4400" dirty="0" smtClean="0"/>
              <a:t>2008), Pakistan, India</a:t>
            </a:r>
            <a:r>
              <a:rPr lang="en-US" sz="4400" dirty="0" smtClean="0"/>
              <a:t>, </a:t>
            </a:r>
            <a:r>
              <a:rPr lang="en-US" sz="4400" dirty="0" smtClean="0"/>
              <a:t>Sri Lanka, The Philippines and Thailand</a:t>
            </a:r>
            <a:endParaRPr lang="en-US" sz="4400" dirty="0" smtClean="0"/>
          </a:p>
          <a:p>
            <a:pPr>
              <a:buFont typeface="Wingdings 2" pitchFamily="18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sz="4500" dirty="0" smtClean="0"/>
              <a:t>Qualitative research </a:t>
            </a:r>
            <a:endParaRPr lang="en-US" dirty="0" smtClean="0"/>
          </a:p>
          <a:p>
            <a:pPr lvl="1">
              <a:defRPr/>
            </a:pPr>
            <a:r>
              <a:rPr lang="en-US" sz="4000" dirty="0" smtClean="0"/>
              <a:t>Focus-group discussions</a:t>
            </a:r>
          </a:p>
          <a:p>
            <a:pPr lvl="1">
              <a:defRPr/>
            </a:pPr>
            <a:r>
              <a:rPr lang="en-US" sz="4000" dirty="0" smtClean="0"/>
              <a:t>User mini ethnographies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Significant increase in mobile ownership since 2006…</a:t>
            </a:r>
            <a:endParaRPr lang="en-US" sz="27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143000" y="5029200"/>
            <a:ext cx="7543800" cy="10969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SzTx/>
              <a:buFont typeface="Arial" charset="0"/>
              <a:buChar char="•"/>
              <a:defRPr/>
            </a:pPr>
            <a:endParaRPr lang="en-US" sz="2000" dirty="0" smtClean="0"/>
          </a:p>
          <a:p>
            <a:pPr eaLnBrk="1" hangingPunct="1">
              <a:buSzTx/>
              <a:buFont typeface="Arial" charset="0"/>
              <a:buChar char="•"/>
              <a:defRPr/>
            </a:pPr>
            <a:endParaRPr lang="en-US" sz="2000" dirty="0" smtClean="0"/>
          </a:p>
          <a:p>
            <a:pPr marL="342900" lvl="1" indent="-342900" eaLnBrk="1" hangingPunct="1">
              <a:buFont typeface="Arial" charset="0"/>
              <a:buChar char="•"/>
              <a:defRPr/>
            </a:pPr>
            <a:r>
              <a:rPr lang="en-US" dirty="0" smtClean="0"/>
              <a:t>Urban-rural </a:t>
            </a:r>
            <a:r>
              <a:rPr lang="en-US" dirty="0" smtClean="0"/>
              <a:t>divide in </a:t>
            </a:r>
            <a:r>
              <a:rPr lang="en-US" dirty="0" smtClean="0"/>
              <a:t>BOP </a:t>
            </a:r>
            <a:r>
              <a:rPr lang="en-US" dirty="0" smtClean="0"/>
              <a:t>ownership also declining</a:t>
            </a:r>
          </a:p>
          <a:p>
            <a:pPr eaLnBrk="1" hangingPunct="1">
              <a:buSzTx/>
              <a:buFont typeface="Arial" charset="0"/>
              <a:buChar char="•"/>
              <a:defRPr/>
            </a:pPr>
            <a:endParaRPr lang="en-US" sz="2000" dirty="0" smtClean="0"/>
          </a:p>
        </p:txBody>
      </p:sp>
      <p:graphicFrame>
        <p:nvGraphicFramePr>
          <p:cNvPr id="13" name="Chart 12"/>
          <p:cNvGraphicFramePr/>
          <p:nvPr/>
        </p:nvGraphicFramePr>
        <p:xfrm>
          <a:off x="-115888" y="-115888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838200" y="1524000"/>
          <a:ext cx="74676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Urban-rural divide in total BOP phone ownership also </a:t>
            </a:r>
            <a:r>
              <a:rPr lang="en-US" smtClean="0">
                <a:solidFill>
                  <a:schemeClr val="tx1"/>
                </a:solidFill>
              </a:rPr>
              <a:t>declining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600200"/>
            <a:ext cx="8229600" cy="4495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838200" y="1600201"/>
          <a:ext cx="7848600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…accompanied by significant decline in demand for public phones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81000" y="5638800"/>
            <a:ext cx="7391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1500" dirty="0">
                <a:latin typeface="+mj-lt"/>
              </a:rPr>
              <a:t>Decline in IN, PK and  LK significant at the 1% confidence </a:t>
            </a:r>
            <a:r>
              <a:rPr lang="en-US" sz="1500" dirty="0" smtClean="0">
                <a:latin typeface="+mj-lt"/>
              </a:rPr>
              <a:t>interval</a:t>
            </a:r>
          </a:p>
          <a:p>
            <a:pPr marL="0" lvl="1">
              <a:buFont typeface="Arial" pitchFamily="34" charset="0"/>
              <a:buChar char="•"/>
              <a:defRPr/>
            </a:pPr>
            <a:r>
              <a:rPr lang="en-US" sz="1500" dirty="0" smtClean="0">
                <a:latin typeface="+mj-lt"/>
              </a:rPr>
              <a:t>India which reported the greatest decline in public phone use also reported the highest increase in mobile ownership </a:t>
            </a:r>
          </a:p>
          <a:p>
            <a:pPr>
              <a:buFont typeface="Arial" pitchFamily="34" charset="0"/>
              <a:buChar char="•"/>
              <a:defRPr/>
            </a:pPr>
            <a:endParaRPr lang="en-US" sz="15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Similar levels of decline in urban and rural areas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Reasons for change in demand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Mobile substitution</a:t>
            </a:r>
          </a:p>
          <a:p>
            <a:pPr lvl="2"/>
            <a:r>
              <a:rPr lang="en-US" dirty="0" smtClean="0"/>
              <a:t>Most choose to own a phone (rather than use others’ phones) for </a:t>
            </a:r>
            <a:r>
              <a:rPr lang="en-US" dirty="0" smtClean="0">
                <a:solidFill>
                  <a:srgbClr val="C00000"/>
                </a:solidFill>
              </a:rPr>
              <a:t>convenience</a:t>
            </a:r>
            <a:r>
              <a:rPr lang="en-US" dirty="0" smtClean="0"/>
              <a:t>; cost is secondary</a:t>
            </a:r>
          </a:p>
          <a:p>
            <a:pPr lvl="3"/>
            <a:r>
              <a:rPr lang="en-US" dirty="0" smtClean="0"/>
              <a:t>Offer more convenient way of being connected (anytime and anywhere)</a:t>
            </a:r>
          </a:p>
          <a:p>
            <a:pPr lvl="3"/>
            <a:r>
              <a:rPr lang="en-US" dirty="0" smtClean="0"/>
              <a:t>Cost of purchase and use declining (Nokia, 2009)</a:t>
            </a:r>
          </a:p>
          <a:p>
            <a:pPr lvl="2"/>
            <a:r>
              <a:rPr lang="en-US" dirty="0" smtClean="0"/>
              <a:t>Expansion of  coverage to rural areas</a:t>
            </a:r>
          </a:p>
          <a:p>
            <a:r>
              <a:rPr lang="en-US" dirty="0" smtClean="0"/>
              <a:t>Other factors</a:t>
            </a:r>
          </a:p>
          <a:p>
            <a:pPr lvl="1"/>
            <a:r>
              <a:rPr lang="en-US" dirty="0" smtClean="0"/>
              <a:t>Fading coin culture</a:t>
            </a:r>
          </a:p>
          <a:p>
            <a:pPr lvl="1"/>
            <a:r>
              <a:rPr lang="en-US" dirty="0" smtClean="0"/>
              <a:t>Poor maintenance of traditional payphone booths</a:t>
            </a:r>
          </a:p>
          <a:p>
            <a:pPr lvl="1"/>
            <a:r>
              <a:rPr lang="en-US" dirty="0" smtClean="0"/>
              <a:t>Safety concerns</a:t>
            </a:r>
            <a:endParaRPr lang="en-US" dirty="0" smtClean="0"/>
          </a:p>
          <a:p>
            <a:pPr lvl="1"/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4134</TotalTime>
  <Words>1664</Words>
  <Application>Microsoft Office PowerPoint</Application>
  <PresentationFormat>On-screen Show (4:3)</PresentationFormat>
  <Paragraphs>346</Paragraphs>
  <Slides>23</Slides>
  <Notes>22</Notes>
  <HiddenSlides>8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Increasing mobile ownership among  Asian poor: shrinking role for traditional public telephony?</vt:lpstr>
      <vt:lpstr>Outline</vt:lpstr>
      <vt:lpstr>What is a public phone?</vt:lpstr>
      <vt:lpstr>Our sample</vt:lpstr>
      <vt:lpstr>Significant increase in mobile ownership since 2006…</vt:lpstr>
      <vt:lpstr>Urban-rural divide in total BOP phone ownership also declining</vt:lpstr>
      <vt:lpstr>…accompanied by significant decline in demand for public phones</vt:lpstr>
      <vt:lpstr>Similar levels of decline in urban and rural areas</vt:lpstr>
      <vt:lpstr> Reasons for change in demand</vt:lpstr>
      <vt:lpstr>But some complementary use of public phones also observed</vt:lpstr>
      <vt:lpstr>Phone owners still use public phones when they are low on credit or due to lower call rates </vt:lpstr>
      <vt:lpstr>How are public phone providers responding?</vt:lpstr>
      <vt:lpstr>But government policy promotes its expansion</vt:lpstr>
      <vt:lpstr>Public phones increasing in India although year-on-year growth slowing down; similar story in Pakistan and  Sri Lanka</vt:lpstr>
      <vt:lpstr>Implications for policy: do we still need a public phone expansion strategy?</vt:lpstr>
      <vt:lpstr>Slide 16</vt:lpstr>
      <vt:lpstr>…similar story in Pakistan…</vt:lpstr>
      <vt:lpstr>…and in Sri Lanka</vt:lpstr>
      <vt:lpstr>Those who used public phones most frequently do so due to lack of other options and lower costs</vt:lpstr>
      <vt:lpstr>Samples </vt:lpstr>
      <vt:lpstr>“Kish” Grid</vt:lpstr>
      <vt:lpstr>Representing 429 million in India</vt:lpstr>
      <vt:lpstr>Sampling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ayesha z</dc:creator>
  <cp:lastModifiedBy>acer</cp:lastModifiedBy>
  <cp:revision>127</cp:revision>
  <dcterms:created xsi:type="dcterms:W3CDTF">2008-05-10T05:43:23Z</dcterms:created>
  <dcterms:modified xsi:type="dcterms:W3CDTF">2010-06-20T08:38:51Z</dcterms:modified>
</cp:coreProperties>
</file>