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64" r:id="rId6"/>
    <p:sldId id="274" r:id="rId7"/>
    <p:sldId id="265" r:id="rId8"/>
    <p:sldId id="266" r:id="rId9"/>
    <p:sldId id="267" r:id="rId10"/>
    <p:sldId id="268" r:id="rId11"/>
    <p:sldId id="272" r:id="rId12"/>
    <p:sldId id="27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8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solidFill>
            <a:schemeClr val="tx2">
              <a:lumMod val="75000"/>
            </a:schemeClr>
          </a:solidFill>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956337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05681B-5946-4BD6-ADE9-7BA3A93F9A0D}" type="datetimeFigureOut">
              <a:rPr lang="en-US" smtClean="0"/>
              <a:t>12/10/2013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A68C85C-11B0-4D70-ADE5-607324FFAC09}" type="slidenum">
              <a:rPr lang="en-US" smtClean="0"/>
              <a:t>‹#›</a:t>
            </a:fld>
            <a:endParaRPr lang="en-US"/>
          </a:p>
        </p:txBody>
      </p:sp>
    </p:spTree>
    <p:extLst>
      <p:ext uri="{BB962C8B-B14F-4D97-AF65-F5344CB8AC3E}">
        <p14:creationId xmlns:p14="http://schemas.microsoft.com/office/powerpoint/2010/main" val="1670157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05681B-5946-4BD6-ADE9-7BA3A93F9A0D}" type="datetimeFigureOut">
              <a:rPr lang="en-US" smtClean="0"/>
              <a:t>12/10/2013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A68C85C-11B0-4D70-ADE5-607324FFAC09}" type="slidenum">
              <a:rPr lang="en-US" smtClean="0"/>
              <a:t>‹#›</a:t>
            </a:fld>
            <a:endParaRPr lang="en-US"/>
          </a:p>
        </p:txBody>
      </p:sp>
    </p:spTree>
    <p:extLst>
      <p:ext uri="{BB962C8B-B14F-4D97-AF65-F5344CB8AC3E}">
        <p14:creationId xmlns:p14="http://schemas.microsoft.com/office/powerpoint/2010/main" val="2985911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lIns="182880"/>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05681B-5946-4BD6-ADE9-7BA3A93F9A0D}" type="datetimeFigureOut">
              <a:rPr lang="en-US" smtClean="0"/>
              <a:t>12/10/2013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A68C85C-11B0-4D70-ADE5-607324FFAC09}" type="slidenum">
              <a:rPr lang="en-US" smtClean="0"/>
              <a:t>‹#›</a:t>
            </a:fld>
            <a:endParaRPr lang="en-US"/>
          </a:p>
        </p:txBody>
      </p:sp>
      <p:pic>
        <p:nvPicPr>
          <p:cNvPr id="7" name="Picture 6" descr="SIRCA"/>
          <p:cNvPicPr/>
          <p:nvPr userDrawn="1"/>
        </p:nvPicPr>
        <p:blipFill>
          <a:blip r:embed="rId2" cstate="print"/>
          <a:srcRect/>
          <a:stretch>
            <a:fillRect/>
          </a:stretch>
        </p:blipFill>
        <p:spPr bwMode="auto">
          <a:xfrm>
            <a:off x="7239000" y="246694"/>
            <a:ext cx="1752600" cy="667705"/>
          </a:xfrm>
          <a:prstGeom prst="rect">
            <a:avLst/>
          </a:prstGeom>
          <a:noFill/>
          <a:ln w="9525">
            <a:noFill/>
            <a:miter lim="800000"/>
            <a:headEnd/>
            <a:tailEnd/>
          </a:ln>
        </p:spPr>
      </p:pic>
    </p:spTree>
    <p:extLst>
      <p:ext uri="{BB962C8B-B14F-4D97-AF65-F5344CB8AC3E}">
        <p14:creationId xmlns:p14="http://schemas.microsoft.com/office/powerpoint/2010/main" val="2733722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05681B-5946-4BD6-ADE9-7BA3A93F9A0D}" type="datetimeFigureOut">
              <a:rPr lang="en-US" smtClean="0"/>
              <a:t>12/10/2013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A68C85C-11B0-4D70-ADE5-607324FFAC09}" type="slidenum">
              <a:rPr lang="en-US" smtClean="0"/>
              <a:t>‹#›</a:t>
            </a:fld>
            <a:endParaRPr lang="en-US"/>
          </a:p>
        </p:txBody>
      </p:sp>
    </p:spTree>
    <p:extLst>
      <p:ext uri="{BB962C8B-B14F-4D97-AF65-F5344CB8AC3E}">
        <p14:creationId xmlns:p14="http://schemas.microsoft.com/office/powerpoint/2010/main" val="3051822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05681B-5946-4BD6-ADE9-7BA3A93F9A0D}" type="datetimeFigureOut">
              <a:rPr lang="en-US" smtClean="0"/>
              <a:t>12/10/2013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A68C85C-11B0-4D70-ADE5-607324FFAC09}" type="slidenum">
              <a:rPr lang="en-US" smtClean="0"/>
              <a:t>‹#›</a:t>
            </a:fld>
            <a:endParaRPr lang="en-US"/>
          </a:p>
        </p:txBody>
      </p:sp>
    </p:spTree>
    <p:extLst>
      <p:ext uri="{BB962C8B-B14F-4D97-AF65-F5344CB8AC3E}">
        <p14:creationId xmlns:p14="http://schemas.microsoft.com/office/powerpoint/2010/main" val="2652253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05681B-5946-4BD6-ADE9-7BA3A93F9A0D}" type="datetimeFigureOut">
              <a:rPr lang="en-US" smtClean="0"/>
              <a:t>12/10/2013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CA68C85C-11B0-4D70-ADE5-607324FFAC09}" type="slidenum">
              <a:rPr lang="en-US" smtClean="0"/>
              <a:t>‹#›</a:t>
            </a:fld>
            <a:endParaRPr lang="en-US"/>
          </a:p>
        </p:txBody>
      </p:sp>
    </p:spTree>
    <p:extLst>
      <p:ext uri="{BB962C8B-B14F-4D97-AF65-F5344CB8AC3E}">
        <p14:creationId xmlns:p14="http://schemas.microsoft.com/office/powerpoint/2010/main" val="251702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05681B-5946-4BD6-ADE9-7BA3A93F9A0D}" type="datetimeFigureOut">
              <a:rPr lang="en-US" smtClean="0"/>
              <a:t>12/10/2013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CA68C85C-11B0-4D70-ADE5-607324FFAC09}" type="slidenum">
              <a:rPr lang="en-US" smtClean="0"/>
              <a:t>‹#›</a:t>
            </a:fld>
            <a:endParaRPr lang="en-US"/>
          </a:p>
        </p:txBody>
      </p:sp>
    </p:spTree>
    <p:extLst>
      <p:ext uri="{BB962C8B-B14F-4D97-AF65-F5344CB8AC3E}">
        <p14:creationId xmlns:p14="http://schemas.microsoft.com/office/powerpoint/2010/main" val="2156989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5681B-5946-4BD6-ADE9-7BA3A93F9A0D}" type="datetimeFigureOut">
              <a:rPr lang="en-US" smtClean="0"/>
              <a:t>12/10/2013</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CA68C85C-11B0-4D70-ADE5-607324FFAC09}" type="slidenum">
              <a:rPr lang="en-US" smtClean="0"/>
              <a:t>‹#›</a:t>
            </a:fld>
            <a:endParaRPr lang="en-US"/>
          </a:p>
        </p:txBody>
      </p:sp>
    </p:spTree>
    <p:extLst>
      <p:ext uri="{BB962C8B-B14F-4D97-AF65-F5344CB8AC3E}">
        <p14:creationId xmlns:p14="http://schemas.microsoft.com/office/powerpoint/2010/main" val="1800951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05681B-5946-4BD6-ADE9-7BA3A93F9A0D}" type="datetimeFigureOut">
              <a:rPr lang="en-US" smtClean="0"/>
              <a:t>12/10/2013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A68C85C-11B0-4D70-ADE5-607324FFAC09}" type="slidenum">
              <a:rPr lang="en-US" smtClean="0"/>
              <a:t>‹#›</a:t>
            </a:fld>
            <a:endParaRPr lang="en-US"/>
          </a:p>
        </p:txBody>
      </p:sp>
    </p:spTree>
    <p:extLst>
      <p:ext uri="{BB962C8B-B14F-4D97-AF65-F5344CB8AC3E}">
        <p14:creationId xmlns:p14="http://schemas.microsoft.com/office/powerpoint/2010/main" val="831017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05681B-5946-4BD6-ADE9-7BA3A93F9A0D}" type="datetimeFigureOut">
              <a:rPr lang="en-US" smtClean="0"/>
              <a:t>12/10/2013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A68C85C-11B0-4D70-ADE5-607324FFAC09}" type="slidenum">
              <a:rPr lang="en-US" smtClean="0"/>
              <a:t>‹#›</a:t>
            </a:fld>
            <a:endParaRPr lang="en-US"/>
          </a:p>
        </p:txBody>
      </p:sp>
    </p:spTree>
    <p:extLst>
      <p:ext uri="{BB962C8B-B14F-4D97-AF65-F5344CB8AC3E}">
        <p14:creationId xmlns:p14="http://schemas.microsoft.com/office/powerpoint/2010/main" val="2069858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143000"/>
          </a:xfrm>
          <a:prstGeom prst="rect">
            <a:avLst/>
          </a:prstGeom>
          <a:solidFill>
            <a:schemeClr val="tx2">
              <a:lumMod val="75000"/>
            </a:schemeClr>
          </a:solidFill>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0" y="1295400"/>
            <a:ext cx="9144000" cy="48307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6" name="Slide Number Placeholder 5"/>
          <p:cNvSpPr>
            <a:spLocks noGrp="1"/>
          </p:cNvSpPr>
          <p:nvPr>
            <p:ph type="sldNum" sz="quarter" idx="4"/>
          </p:nvPr>
        </p:nvSpPr>
        <p:spPr>
          <a:xfrm>
            <a:off x="5562600" y="6324600"/>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a:t>
            </a:fld>
            <a:endParaRPr lang="en-US" dirty="0"/>
          </a:p>
        </p:txBody>
      </p:sp>
      <p:pic>
        <p:nvPicPr>
          <p:cNvPr id="8" name="Picture 7" descr="SIRCA"/>
          <p:cNvPicPr/>
          <p:nvPr userDrawn="1"/>
        </p:nvPicPr>
        <p:blipFill>
          <a:blip r:embed="rId13" cstate="print"/>
          <a:srcRect/>
          <a:stretch>
            <a:fillRect/>
          </a:stretch>
        </p:blipFill>
        <p:spPr bwMode="auto">
          <a:xfrm>
            <a:off x="7239000" y="246694"/>
            <a:ext cx="1752600" cy="667705"/>
          </a:xfrm>
          <a:prstGeom prst="rect">
            <a:avLst/>
          </a:prstGeom>
          <a:noFill/>
          <a:ln w="9525">
            <a:noFill/>
            <a:miter lim="800000"/>
            <a:headEnd/>
            <a:tailEnd/>
          </a:ln>
        </p:spPr>
      </p:pic>
    </p:spTree>
    <p:extLst>
      <p:ext uri="{BB962C8B-B14F-4D97-AF65-F5344CB8AC3E}">
        <p14:creationId xmlns:p14="http://schemas.microsoft.com/office/powerpoint/2010/main" val="1690803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2400" kern="1200" cap="all" baseline="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ejisdc.org/ojs2/index.php/ejisdc"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es.calcuworld.com/conversores/conversor-de-husos-horario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4876799"/>
          </a:xfrm>
        </p:spPr>
        <p:txBody>
          <a:bodyPr>
            <a:normAutofit fontScale="90000"/>
          </a:bodyPr>
          <a:lstStyle/>
          <a:p>
            <a:pPr fontAlgn="base"/>
            <a:r>
              <a:rPr lang="en-GB" dirty="0" smtClean="0"/>
              <a:t/>
            </a:r>
            <a:br>
              <a:rPr lang="en-GB" dirty="0" smtClean="0"/>
            </a:br>
            <a:r>
              <a:rPr lang="en-GB" sz="3100" dirty="0" smtClean="0"/>
              <a:t>Proposal for a Special Edition on</a:t>
            </a:r>
            <a:r>
              <a:rPr lang="en-US" sz="3100" dirty="0" smtClean="0"/>
              <a:t/>
            </a:r>
            <a:br>
              <a:rPr lang="en-US" sz="3100" dirty="0" smtClean="0"/>
            </a:br>
            <a:r>
              <a:rPr lang="en-GB" sz="3100" dirty="0" smtClean="0"/>
              <a:t>Strengthening Information Society Research Capacity Alliance (SIRCA</a:t>
            </a:r>
            <a:r>
              <a:rPr lang="en-GB" dirty="0" smtClean="0"/>
              <a:t>)</a:t>
            </a:r>
            <a:br>
              <a:rPr lang="en-GB" dirty="0" smtClean="0"/>
            </a:br>
            <a:r>
              <a:rPr lang="en-GB" dirty="0"/>
              <a:t/>
            </a:r>
            <a:br>
              <a:rPr lang="en-GB" dirty="0"/>
            </a:br>
            <a:r>
              <a:rPr lang="en-GB" dirty="0" smtClean="0"/>
              <a:t/>
            </a:r>
            <a:br>
              <a:rPr lang="en-GB" dirty="0" smtClean="0"/>
            </a:br>
            <a:r>
              <a:rPr lang="en-US" sz="2700" dirty="0" smtClean="0"/>
              <a:t>Maria Soledad Ramirez Montoya and Elsa Estevez</a:t>
            </a:r>
            <a:r>
              <a:rPr lang="en-US" dirty="0" smtClean="0"/>
              <a:t/>
            </a:r>
            <a:br>
              <a:rPr lang="en-US" dirty="0" smtClean="0"/>
            </a:br>
            <a:r>
              <a:rPr lang="en-US" dirty="0" smtClean="0"/>
              <a:t/>
            </a:r>
            <a:br>
              <a:rPr lang="en-US" dirty="0" smtClean="0"/>
            </a:br>
            <a:r>
              <a:rPr lang="en-US" dirty="0" smtClean="0"/>
              <a:t/>
            </a:r>
            <a:br>
              <a:rPr lang="en-US" dirty="0" smtClean="0"/>
            </a:br>
            <a:r>
              <a:rPr lang="en-US" dirty="0"/>
              <a:t/>
            </a:r>
            <a:br>
              <a:rPr lang="en-US" dirty="0"/>
            </a:br>
            <a:r>
              <a:rPr lang="en-US" dirty="0" smtClean="0"/>
              <a:t>SIRCA Boot camp</a:t>
            </a:r>
            <a:r>
              <a:rPr lang="en-US" dirty="0"/>
              <a:t/>
            </a:r>
            <a:br>
              <a:rPr lang="en-US" dirty="0"/>
            </a:br>
            <a:r>
              <a:rPr lang="en-US" dirty="0" smtClean="0"/>
              <a:t>Cape Town, South Africa</a:t>
            </a:r>
            <a:br>
              <a:rPr lang="en-US" dirty="0" smtClean="0"/>
            </a:br>
            <a:r>
              <a:rPr lang="en-US" dirty="0" smtClean="0"/>
              <a:t>10 December 2013</a:t>
            </a:r>
          </a:p>
        </p:txBody>
      </p:sp>
    </p:spTree>
    <p:extLst>
      <p:ext uri="{BB962C8B-B14F-4D97-AF65-F5344CB8AC3E}">
        <p14:creationId xmlns:p14="http://schemas.microsoft.com/office/powerpoint/2010/main" val="1267760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30198072"/>
              </p:ext>
            </p:extLst>
          </p:nvPr>
        </p:nvGraphicFramePr>
        <p:xfrm>
          <a:off x="0" y="1828800"/>
          <a:ext cx="9144000" cy="1290320"/>
        </p:xfrm>
        <a:graphic>
          <a:graphicData uri="http://schemas.openxmlformats.org/drawingml/2006/table">
            <a:tbl>
              <a:tblPr bandRow="1">
                <a:tableStyleId>{5C22544A-7EE6-4342-B048-85BDC9FD1C3A}</a:tableStyleId>
              </a:tblPr>
              <a:tblGrid>
                <a:gridCol w="3581400"/>
                <a:gridCol w="5562600"/>
              </a:tblGrid>
              <a:tr h="370840">
                <a:tc gridSpan="2">
                  <a:txBody>
                    <a:bodyPr/>
                    <a:lstStyle/>
                    <a:p>
                      <a:pPr marL="0" marR="0" algn="l">
                        <a:spcBef>
                          <a:spcPts val="0"/>
                        </a:spcBef>
                        <a:spcAft>
                          <a:spcPts val="0"/>
                        </a:spcAft>
                      </a:pPr>
                      <a:r>
                        <a:rPr lang="en-US" sz="1800" dirty="0" smtClean="0">
                          <a:solidFill>
                            <a:schemeClr val="tx1"/>
                          </a:solidFill>
                          <a:effectLst/>
                          <a:latin typeface="Calibri"/>
                          <a:ea typeface="Calibri"/>
                          <a:cs typeface="Calibri"/>
                        </a:rPr>
                        <a:t>GUEST CO-EDITORS</a:t>
                      </a:r>
                      <a:endParaRPr lang="en-US" sz="1800" dirty="0">
                        <a:solidFill>
                          <a:schemeClr val="tx1"/>
                        </a:solidFill>
                        <a:effectLst/>
                        <a:latin typeface="Calibri"/>
                        <a:ea typeface="Calibri"/>
                        <a:cs typeface="Arial"/>
                      </a:endParaRPr>
                    </a:p>
                  </a:txBody>
                  <a:tcPr marL="68580" marR="68580" marT="0" marB="0" anchor="ctr">
                    <a:solidFill>
                      <a:schemeClr val="accent1">
                        <a:lumMod val="60000"/>
                        <a:lumOff val="40000"/>
                      </a:schemeClr>
                    </a:solidFill>
                  </a:tcPr>
                </a:tc>
                <a:tc hMerge="1">
                  <a:txBody>
                    <a:bodyPr/>
                    <a:lstStyle/>
                    <a:p>
                      <a:pPr marL="0" marR="0" algn="l">
                        <a:spcBef>
                          <a:spcPts val="0"/>
                        </a:spcBef>
                        <a:spcAft>
                          <a:spcPts val="0"/>
                        </a:spcAft>
                      </a:pPr>
                      <a:endParaRPr lang="en-US" sz="1800" dirty="0">
                        <a:solidFill>
                          <a:schemeClr val="tx1"/>
                        </a:solidFill>
                        <a:effectLst/>
                        <a:latin typeface="Calibri"/>
                        <a:ea typeface="Calibri"/>
                        <a:cs typeface="Arial"/>
                      </a:endParaRPr>
                    </a:p>
                  </a:txBody>
                  <a:tcPr marL="68580" marR="68580" marT="0" marB="0" anchor="ctr">
                    <a:solidFill>
                      <a:schemeClr val="bg1">
                        <a:lumMod val="75000"/>
                      </a:schemeClr>
                    </a:solidFill>
                  </a:tcPr>
                </a:tc>
              </a:tr>
              <a:tr h="370840">
                <a:tc>
                  <a:txBody>
                    <a:bodyPr/>
                    <a:lstStyle/>
                    <a:p>
                      <a:pPr marL="0" marR="0" algn="l">
                        <a:spcBef>
                          <a:spcPts val="0"/>
                        </a:spcBef>
                        <a:spcAft>
                          <a:spcPts val="0"/>
                        </a:spcAft>
                      </a:pPr>
                      <a:r>
                        <a:rPr lang="en-US" sz="1800" b="0" kern="1200" dirty="0" smtClean="0">
                          <a:solidFill>
                            <a:schemeClr val="dk1"/>
                          </a:solidFill>
                          <a:effectLst/>
                          <a:latin typeface="+mn-lt"/>
                          <a:ea typeface="+mn-ea"/>
                          <a:cs typeface="+mn-cs"/>
                        </a:rPr>
                        <a:t>Dr. Maria Soledad Ramirez Montoya</a:t>
                      </a:r>
                      <a:endParaRPr lang="en-US" sz="1800" b="0" dirty="0">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s-AR" sz="1800" kern="1200" noProof="0" dirty="0" err="1" smtClean="0">
                          <a:solidFill>
                            <a:schemeClr val="dk1"/>
                          </a:solidFill>
                          <a:effectLst/>
                          <a:latin typeface="+mn-lt"/>
                          <a:ea typeface="+mn-ea"/>
                          <a:cs typeface="+mn-cs"/>
                        </a:rPr>
                        <a:t>Tecnol</a:t>
                      </a:r>
                      <a:r>
                        <a:rPr lang="en-US" sz="1800" kern="1200" dirty="0" err="1" smtClean="0">
                          <a:solidFill>
                            <a:schemeClr val="dk1"/>
                          </a:solidFill>
                          <a:effectLst/>
                          <a:latin typeface="+mn-lt"/>
                          <a:ea typeface="+mn-ea"/>
                          <a:cs typeface="+mn-cs"/>
                        </a:rPr>
                        <a:t>óg</a:t>
                      </a:r>
                      <a:r>
                        <a:rPr lang="es-AR" sz="1800" kern="1200" noProof="0" dirty="0" err="1" smtClean="0">
                          <a:solidFill>
                            <a:schemeClr val="dk1"/>
                          </a:solidFill>
                          <a:effectLst/>
                          <a:latin typeface="+mn-lt"/>
                          <a:ea typeface="+mn-ea"/>
                          <a:cs typeface="+mn-cs"/>
                        </a:rPr>
                        <a:t>ico</a:t>
                      </a:r>
                      <a:r>
                        <a:rPr lang="en-US" sz="1800" kern="1200" dirty="0" smtClean="0">
                          <a:solidFill>
                            <a:schemeClr val="dk1"/>
                          </a:solidFill>
                          <a:effectLst/>
                          <a:latin typeface="+mn-lt"/>
                          <a:ea typeface="+mn-ea"/>
                          <a:cs typeface="+mn-cs"/>
                        </a:rPr>
                        <a:t> Monterrey, México</a:t>
                      </a:r>
                      <a:endParaRPr lang="en-US" sz="1800" dirty="0">
                        <a:effectLst/>
                        <a:latin typeface="Calibri"/>
                        <a:ea typeface="Calibri"/>
                        <a:cs typeface="Arial"/>
                      </a:endParaRPr>
                    </a:p>
                  </a:txBody>
                  <a:tcPr marL="68580" marR="68580" marT="0" marB="0" anchor="ctr"/>
                </a:tc>
              </a:tr>
              <a:tr h="370840">
                <a:tc>
                  <a:txBody>
                    <a:bodyPr/>
                    <a:lstStyle/>
                    <a:p>
                      <a:pPr marL="0" marR="0" algn="l">
                        <a:spcBef>
                          <a:spcPts val="0"/>
                        </a:spcBef>
                        <a:spcAft>
                          <a:spcPts val="0"/>
                        </a:spcAft>
                      </a:pPr>
                      <a:r>
                        <a:rPr lang="en-GB" sz="1800" b="0" kern="1200" dirty="0" err="1" smtClean="0">
                          <a:solidFill>
                            <a:schemeClr val="dk1"/>
                          </a:solidFill>
                          <a:effectLst/>
                          <a:latin typeface="+mn-lt"/>
                          <a:ea typeface="+mn-ea"/>
                          <a:cs typeface="+mn-cs"/>
                        </a:rPr>
                        <a:t>Dr.</a:t>
                      </a:r>
                      <a:r>
                        <a:rPr lang="en-GB" sz="1800" b="0" kern="1200" dirty="0" smtClean="0">
                          <a:solidFill>
                            <a:schemeClr val="dk1"/>
                          </a:solidFill>
                          <a:effectLst/>
                          <a:latin typeface="+mn-lt"/>
                          <a:ea typeface="+mn-ea"/>
                          <a:cs typeface="+mn-cs"/>
                        </a:rPr>
                        <a:t> Elsa Estevez</a:t>
                      </a:r>
                      <a:endParaRPr lang="en-US" sz="1800" b="0" dirty="0">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n-US" sz="1800" dirty="0" smtClean="0">
                          <a:effectLst/>
                          <a:latin typeface="Calibri"/>
                          <a:ea typeface="Calibri"/>
                          <a:cs typeface="Arial"/>
                        </a:rPr>
                        <a:t>Center for Electronic</a:t>
                      </a:r>
                      <a:r>
                        <a:rPr lang="en-US" sz="1800" baseline="0" dirty="0" smtClean="0">
                          <a:effectLst/>
                          <a:latin typeface="Calibri"/>
                          <a:ea typeface="Calibri"/>
                          <a:cs typeface="Arial"/>
                        </a:rPr>
                        <a:t> Governance  at United Nations University</a:t>
                      </a:r>
                      <a:endParaRPr lang="en-US" sz="1800" dirty="0">
                        <a:effectLst/>
                        <a:latin typeface="Calibri"/>
                        <a:ea typeface="Calibri"/>
                        <a:cs typeface="Arial"/>
                      </a:endParaRPr>
                    </a:p>
                  </a:txBody>
                  <a:tcPr marL="68580" marR="68580" marT="0" marB="0" anchor="ct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4146336236"/>
              </p:ext>
            </p:extLst>
          </p:nvPr>
        </p:nvGraphicFramePr>
        <p:xfrm>
          <a:off x="31845" y="3657600"/>
          <a:ext cx="9144000" cy="1483360"/>
        </p:xfrm>
        <a:graphic>
          <a:graphicData uri="http://schemas.openxmlformats.org/drawingml/2006/table">
            <a:tbl>
              <a:tblPr bandRow="1">
                <a:tableStyleId>{5C22544A-7EE6-4342-B048-85BDC9FD1C3A}</a:tableStyleId>
              </a:tblPr>
              <a:tblGrid>
                <a:gridCol w="2680138"/>
                <a:gridCol w="6463862"/>
              </a:tblGrid>
              <a:tr h="370840">
                <a:tc gridSpan="2">
                  <a:txBody>
                    <a:bodyPr/>
                    <a:lstStyle/>
                    <a:p>
                      <a:pPr marL="0" marR="0" algn="l">
                        <a:spcBef>
                          <a:spcPts val="0"/>
                        </a:spcBef>
                        <a:spcAft>
                          <a:spcPts val="0"/>
                        </a:spcAft>
                      </a:pPr>
                      <a:r>
                        <a:rPr lang="en-US" sz="1800" dirty="0" smtClean="0">
                          <a:solidFill>
                            <a:schemeClr val="tx1"/>
                          </a:solidFill>
                          <a:effectLst/>
                          <a:latin typeface="Calibri"/>
                          <a:ea typeface="Calibri"/>
                          <a:cs typeface="Calibri"/>
                        </a:rPr>
                        <a:t>EDITORIAL SUPPORT TEAM</a:t>
                      </a:r>
                      <a:endParaRPr lang="en-US" sz="1800" dirty="0">
                        <a:solidFill>
                          <a:schemeClr val="tx1"/>
                        </a:solidFill>
                        <a:effectLst/>
                        <a:latin typeface="Calibri"/>
                        <a:ea typeface="Calibri"/>
                        <a:cs typeface="Arial"/>
                      </a:endParaRPr>
                    </a:p>
                  </a:txBody>
                  <a:tcPr marL="68580" marR="68580" marT="0" marB="0" anchor="ctr">
                    <a:solidFill>
                      <a:schemeClr val="accent1">
                        <a:lumMod val="60000"/>
                        <a:lumOff val="40000"/>
                      </a:schemeClr>
                    </a:solidFill>
                  </a:tcPr>
                </a:tc>
                <a:tc hMerge="1">
                  <a:txBody>
                    <a:bodyPr/>
                    <a:lstStyle/>
                    <a:p>
                      <a:pPr marL="0" marR="0" algn="l">
                        <a:spcBef>
                          <a:spcPts val="0"/>
                        </a:spcBef>
                        <a:spcAft>
                          <a:spcPts val="0"/>
                        </a:spcAft>
                      </a:pPr>
                      <a:endParaRPr lang="en-US" sz="1800" dirty="0">
                        <a:solidFill>
                          <a:schemeClr val="tx1"/>
                        </a:solidFill>
                        <a:effectLst/>
                        <a:latin typeface="Calibri"/>
                        <a:ea typeface="Calibri"/>
                        <a:cs typeface="Arial"/>
                      </a:endParaRPr>
                    </a:p>
                  </a:txBody>
                  <a:tcPr marL="68580" marR="68580" marT="0" marB="0" anchor="ctr">
                    <a:solidFill>
                      <a:schemeClr val="bg1">
                        <a:lumMod val="75000"/>
                      </a:schemeClr>
                    </a:solidFill>
                  </a:tcPr>
                </a:tc>
              </a:tr>
              <a:tr h="370840">
                <a:tc>
                  <a:txBody>
                    <a:bodyPr/>
                    <a:lstStyle/>
                    <a:p>
                      <a:pPr marL="0" marR="0" algn="l">
                        <a:spcBef>
                          <a:spcPts val="0"/>
                        </a:spcBef>
                        <a:spcAft>
                          <a:spcPts val="0"/>
                        </a:spcAft>
                      </a:pPr>
                      <a:r>
                        <a:rPr lang="en-GB" sz="1800" b="0" kern="1200" dirty="0" err="1" smtClean="0">
                          <a:solidFill>
                            <a:schemeClr val="dk1"/>
                          </a:solidFill>
                          <a:effectLst/>
                          <a:latin typeface="+mn-lt"/>
                          <a:ea typeface="+mn-ea"/>
                          <a:cs typeface="+mn-cs"/>
                        </a:rPr>
                        <a:t>Dr.</a:t>
                      </a:r>
                      <a:r>
                        <a:rPr lang="en-GB" sz="1800" b="0" kern="1200" dirty="0" smtClean="0">
                          <a:solidFill>
                            <a:schemeClr val="dk1"/>
                          </a:solidFill>
                          <a:effectLst/>
                          <a:latin typeface="+mn-lt"/>
                          <a:ea typeface="+mn-ea"/>
                          <a:cs typeface="+mn-cs"/>
                        </a:rPr>
                        <a:t> Roger Harris</a:t>
                      </a:r>
                      <a:endParaRPr lang="en-US" sz="1800" b="0" dirty="0">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n-GB" sz="1800" kern="1200" dirty="0" smtClean="0">
                          <a:solidFill>
                            <a:schemeClr val="dk1"/>
                          </a:solidFill>
                          <a:effectLst/>
                          <a:latin typeface="+mn-lt"/>
                          <a:ea typeface="+mn-ea"/>
                          <a:cs typeface="+mn-cs"/>
                        </a:rPr>
                        <a:t>Co-editor in Chief, </a:t>
                      </a:r>
                      <a:r>
                        <a:rPr lang="en-GB" sz="1800" i="1" kern="1200" dirty="0" smtClean="0">
                          <a:solidFill>
                            <a:schemeClr val="dk1"/>
                          </a:solidFill>
                          <a:effectLst/>
                          <a:latin typeface="+mn-lt"/>
                          <a:ea typeface="+mn-ea"/>
                          <a:cs typeface="+mn-cs"/>
                        </a:rPr>
                        <a:t>EJISDC</a:t>
                      </a:r>
                      <a:r>
                        <a:rPr lang="en-GB" sz="1800" b="1" kern="1200" dirty="0" smtClean="0">
                          <a:solidFill>
                            <a:schemeClr val="dk1"/>
                          </a:solidFill>
                          <a:effectLst/>
                          <a:latin typeface="+mn-lt"/>
                          <a:ea typeface="+mn-ea"/>
                          <a:cs typeface="+mn-cs"/>
                        </a:rPr>
                        <a:t> </a:t>
                      </a:r>
                      <a:endParaRPr lang="en-US" sz="1800" dirty="0">
                        <a:effectLst/>
                        <a:latin typeface="Calibri"/>
                        <a:ea typeface="Calibri"/>
                        <a:cs typeface="Arial"/>
                      </a:endParaRPr>
                    </a:p>
                  </a:txBody>
                  <a:tcPr marL="68580" marR="68580" marT="0" marB="0" anchor="ctr"/>
                </a:tc>
              </a:tr>
              <a:tr h="370840">
                <a:tc>
                  <a:txBody>
                    <a:bodyPr/>
                    <a:lstStyle/>
                    <a:p>
                      <a:pPr marL="0" marR="0" algn="l">
                        <a:spcBef>
                          <a:spcPts val="0"/>
                        </a:spcBef>
                        <a:spcAft>
                          <a:spcPts val="0"/>
                        </a:spcAft>
                      </a:pPr>
                      <a:r>
                        <a:rPr lang="en-GB" sz="1800" b="0" kern="1200" dirty="0" err="1" smtClean="0">
                          <a:solidFill>
                            <a:schemeClr val="dk1"/>
                          </a:solidFill>
                          <a:effectLst/>
                          <a:latin typeface="+mn-lt"/>
                          <a:ea typeface="+mn-ea"/>
                          <a:cs typeface="+mn-cs"/>
                        </a:rPr>
                        <a:t>Dr.</a:t>
                      </a:r>
                      <a:r>
                        <a:rPr lang="en-GB" sz="1800" b="0" kern="1200" dirty="0" smtClean="0">
                          <a:solidFill>
                            <a:schemeClr val="dk1"/>
                          </a:solidFill>
                          <a:effectLst/>
                          <a:latin typeface="+mn-lt"/>
                          <a:ea typeface="+mn-ea"/>
                          <a:cs typeface="+mn-cs"/>
                        </a:rPr>
                        <a:t> Arul </a:t>
                      </a:r>
                      <a:r>
                        <a:rPr lang="en-GB" sz="1800" b="0" kern="1200" dirty="0" err="1" smtClean="0">
                          <a:solidFill>
                            <a:schemeClr val="dk1"/>
                          </a:solidFill>
                          <a:effectLst/>
                          <a:latin typeface="+mn-lt"/>
                          <a:ea typeface="+mn-ea"/>
                          <a:cs typeface="+mn-cs"/>
                        </a:rPr>
                        <a:t>Indrasen</a:t>
                      </a:r>
                      <a:r>
                        <a:rPr lang="en-GB" sz="1800" b="0" kern="1200" dirty="0" smtClean="0">
                          <a:solidFill>
                            <a:schemeClr val="dk1"/>
                          </a:solidFill>
                          <a:effectLst/>
                          <a:latin typeface="+mn-lt"/>
                          <a:ea typeface="+mn-ea"/>
                          <a:cs typeface="+mn-cs"/>
                        </a:rPr>
                        <a:t> </a:t>
                      </a:r>
                      <a:r>
                        <a:rPr lang="en-GB" sz="1800" b="0" kern="1200" dirty="0" err="1" smtClean="0">
                          <a:solidFill>
                            <a:schemeClr val="dk1"/>
                          </a:solidFill>
                          <a:effectLst/>
                          <a:latin typeface="+mn-lt"/>
                          <a:ea typeface="+mn-ea"/>
                          <a:cs typeface="+mn-cs"/>
                        </a:rPr>
                        <a:t>Chib</a:t>
                      </a:r>
                      <a:endParaRPr lang="en-US" sz="1800" b="0" dirty="0">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n-GB" sz="1800" kern="1200" dirty="0" smtClean="0">
                          <a:solidFill>
                            <a:schemeClr val="dk1"/>
                          </a:solidFill>
                          <a:effectLst/>
                          <a:latin typeface="+mn-lt"/>
                          <a:ea typeface="+mn-ea"/>
                          <a:cs typeface="+mn-cs"/>
                        </a:rPr>
                        <a:t>Senior Editor, </a:t>
                      </a:r>
                      <a:r>
                        <a:rPr lang="en-GB" sz="1800" i="1" kern="1200" dirty="0" smtClean="0">
                          <a:solidFill>
                            <a:schemeClr val="dk1"/>
                          </a:solidFill>
                          <a:effectLst/>
                          <a:latin typeface="+mn-lt"/>
                          <a:ea typeface="+mn-ea"/>
                          <a:cs typeface="+mn-cs"/>
                        </a:rPr>
                        <a:t>EJISDC; </a:t>
                      </a:r>
                      <a:r>
                        <a:rPr lang="en-GB" sz="1800" kern="1200" dirty="0" err="1" smtClean="0">
                          <a:solidFill>
                            <a:schemeClr val="dk1"/>
                          </a:solidFill>
                          <a:effectLst/>
                          <a:latin typeface="+mn-lt"/>
                          <a:ea typeface="+mn-ea"/>
                          <a:cs typeface="+mn-cs"/>
                        </a:rPr>
                        <a:t>Nanyang</a:t>
                      </a:r>
                      <a:r>
                        <a:rPr lang="en-GB" sz="1800" kern="1200" dirty="0" smtClean="0">
                          <a:solidFill>
                            <a:schemeClr val="dk1"/>
                          </a:solidFill>
                          <a:effectLst/>
                          <a:latin typeface="+mn-lt"/>
                          <a:ea typeface="+mn-ea"/>
                          <a:cs typeface="+mn-cs"/>
                        </a:rPr>
                        <a:t> Technological University </a:t>
                      </a:r>
                      <a:endParaRPr lang="en-US" sz="1800" dirty="0">
                        <a:effectLst/>
                        <a:latin typeface="Calibri"/>
                        <a:ea typeface="Calibri"/>
                        <a:cs typeface="Arial"/>
                      </a:endParaRPr>
                    </a:p>
                  </a:txBody>
                  <a:tcPr marL="68580" marR="68580" marT="0" marB="0" anchor="ctr"/>
                </a:tc>
              </a:tr>
              <a:tr h="370840">
                <a:tc>
                  <a:txBody>
                    <a:bodyPr/>
                    <a:lstStyle/>
                    <a:p>
                      <a:pPr marL="0" marR="0" algn="l">
                        <a:spcBef>
                          <a:spcPts val="0"/>
                        </a:spcBef>
                        <a:spcAft>
                          <a:spcPts val="0"/>
                        </a:spcAft>
                      </a:pPr>
                      <a:r>
                        <a:rPr lang="en-GB" sz="1800" b="0" kern="1200" dirty="0" err="1" smtClean="0">
                          <a:solidFill>
                            <a:schemeClr val="dk1"/>
                          </a:solidFill>
                          <a:effectLst/>
                          <a:latin typeface="+mn-lt"/>
                          <a:ea typeface="+mn-ea"/>
                          <a:cs typeface="+mn-cs"/>
                        </a:rPr>
                        <a:t>Krish</a:t>
                      </a:r>
                      <a:r>
                        <a:rPr lang="en-GB" sz="1800" b="0" kern="1200" dirty="0" smtClean="0">
                          <a:solidFill>
                            <a:schemeClr val="dk1"/>
                          </a:solidFill>
                          <a:effectLst/>
                          <a:latin typeface="+mn-lt"/>
                          <a:ea typeface="+mn-ea"/>
                          <a:cs typeface="+mn-cs"/>
                        </a:rPr>
                        <a:t> </a:t>
                      </a:r>
                      <a:r>
                        <a:rPr lang="en-GB" sz="1800" b="0" kern="1200" dirty="0" err="1" smtClean="0">
                          <a:solidFill>
                            <a:schemeClr val="dk1"/>
                          </a:solidFill>
                          <a:effectLst/>
                          <a:latin typeface="+mn-lt"/>
                          <a:ea typeface="+mn-ea"/>
                          <a:cs typeface="+mn-cs"/>
                        </a:rPr>
                        <a:t>Raghav</a:t>
                      </a:r>
                      <a:endParaRPr lang="en-US" sz="1800" b="0" dirty="0">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n-GB" sz="1800" kern="1200" dirty="0" smtClean="0">
                          <a:solidFill>
                            <a:schemeClr val="dk1"/>
                          </a:solidFill>
                          <a:effectLst/>
                          <a:latin typeface="+mn-lt"/>
                          <a:ea typeface="+mn-ea"/>
                          <a:cs typeface="+mn-cs"/>
                        </a:rPr>
                        <a:t>Singapore Internet Research </a:t>
                      </a:r>
                      <a:r>
                        <a:rPr lang="en-GB" sz="1800" kern="1200" dirty="0" err="1" smtClean="0">
                          <a:solidFill>
                            <a:schemeClr val="dk1"/>
                          </a:solidFill>
                          <a:effectLst/>
                          <a:latin typeface="+mn-lt"/>
                          <a:ea typeface="+mn-ea"/>
                          <a:cs typeface="+mn-cs"/>
                        </a:rPr>
                        <a:t>Center</a:t>
                      </a:r>
                      <a:endParaRPr lang="en-US" sz="1800" dirty="0">
                        <a:effectLst/>
                        <a:latin typeface="Calibri"/>
                        <a:ea typeface="Calibri"/>
                        <a:cs typeface="Arial"/>
                      </a:endParaRPr>
                    </a:p>
                  </a:txBody>
                  <a:tcPr marL="68580" marR="68580" marT="0" marB="0" anchor="ctr"/>
                </a:tc>
              </a:tr>
            </a:tbl>
          </a:graphicData>
        </a:graphic>
      </p:graphicFrame>
      <p:sp>
        <p:nvSpPr>
          <p:cNvPr id="5"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6"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10</a:t>
            </a:fld>
            <a:endParaRPr lang="en-US" dirty="0"/>
          </a:p>
        </p:txBody>
      </p:sp>
      <p:pic>
        <p:nvPicPr>
          <p:cNvPr id="7" name="Picture 6" descr="SIRCA"/>
          <p:cNvPicPr/>
          <p:nvPr/>
        </p:nvPicPr>
        <p:blipFill>
          <a:blip r:embed="rId2" cstate="print"/>
          <a:srcRect/>
          <a:stretch>
            <a:fillRect/>
          </a:stretch>
        </p:blipFill>
        <p:spPr bwMode="auto">
          <a:xfrm>
            <a:off x="7315200" y="304800"/>
            <a:ext cx="1561577" cy="493390"/>
          </a:xfrm>
          <a:prstGeom prst="rect">
            <a:avLst/>
          </a:prstGeom>
          <a:noFill/>
          <a:ln w="9525">
            <a:noFill/>
            <a:miter lim="800000"/>
            <a:headEnd/>
            <a:tailEnd/>
          </a:ln>
        </p:spPr>
      </p:pic>
    </p:spTree>
    <p:extLst>
      <p:ext uri="{BB962C8B-B14F-4D97-AF65-F5344CB8AC3E}">
        <p14:creationId xmlns:p14="http://schemas.microsoft.com/office/powerpoint/2010/main" val="22338438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52600"/>
            <a:ext cx="9144000" cy="3505200"/>
          </a:xfrm>
        </p:spPr>
        <p:txBody>
          <a:bodyPr/>
          <a:lstStyle/>
          <a:p>
            <a:pPr algn="ctr"/>
            <a:r>
              <a:rPr lang="en-US" dirty="0" smtClean="0"/>
              <a:t>Questions? </a:t>
            </a:r>
            <a:endParaRPr lang="en-US" dirty="0"/>
          </a:p>
        </p:txBody>
      </p:sp>
      <p:sp>
        <p:nvSpPr>
          <p:cNvPr id="4"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5"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11</a:t>
            </a:fld>
            <a:endParaRPr lang="en-US" dirty="0"/>
          </a:p>
        </p:txBody>
      </p:sp>
    </p:spTree>
    <p:extLst>
      <p:ext uri="{BB962C8B-B14F-4D97-AF65-F5344CB8AC3E}">
        <p14:creationId xmlns:p14="http://schemas.microsoft.com/office/powerpoint/2010/main" val="3533248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52600"/>
            <a:ext cx="9144000" cy="3505200"/>
          </a:xfrm>
        </p:spPr>
        <p:txBody>
          <a:bodyPr/>
          <a:lstStyle/>
          <a:p>
            <a:pPr algn="ctr"/>
            <a:r>
              <a:rPr lang="en-US" dirty="0" smtClean="0"/>
              <a:t>Many thanks!</a:t>
            </a:r>
            <a:br>
              <a:rPr lang="en-US" dirty="0" smtClean="0"/>
            </a:br>
            <a:r>
              <a:rPr lang="en-US" dirty="0"/>
              <a:t/>
            </a:r>
            <a:br>
              <a:rPr lang="en-US" dirty="0"/>
            </a:br>
            <a:r>
              <a:rPr lang="en-US" dirty="0" smtClean="0"/>
              <a:t/>
            </a:r>
            <a:br>
              <a:rPr lang="en-US" dirty="0" smtClean="0"/>
            </a:br>
            <a:r>
              <a:rPr lang="en-US" dirty="0"/>
              <a:t/>
            </a:r>
            <a:br>
              <a:rPr lang="en-US" dirty="0"/>
            </a:br>
            <a:r>
              <a:rPr lang="en-US" cap="none" dirty="0" smtClean="0"/>
              <a:t>Marisol – solramirez@tecvirtual.mx</a:t>
            </a:r>
            <a:br>
              <a:rPr lang="en-US" cap="none" dirty="0" smtClean="0"/>
            </a:br>
            <a:r>
              <a:rPr lang="en-US" cap="none" dirty="0" smtClean="0"/>
              <a:t>Elsa – elsa@iist.unu.edu</a:t>
            </a:r>
            <a:endParaRPr lang="en-US" cap="none" dirty="0"/>
          </a:p>
        </p:txBody>
      </p:sp>
      <p:sp>
        <p:nvSpPr>
          <p:cNvPr id="4"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5"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12</a:t>
            </a:fld>
            <a:endParaRPr lang="en-US" dirty="0"/>
          </a:p>
        </p:txBody>
      </p:sp>
    </p:spTree>
    <p:extLst>
      <p:ext uri="{BB962C8B-B14F-4D97-AF65-F5344CB8AC3E}">
        <p14:creationId xmlns:p14="http://schemas.microsoft.com/office/powerpoint/2010/main" val="34672195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11507377"/>
              </p:ext>
            </p:extLst>
          </p:nvPr>
        </p:nvGraphicFramePr>
        <p:xfrm>
          <a:off x="30707" y="1752600"/>
          <a:ext cx="9144000" cy="1849120"/>
        </p:xfrm>
        <a:graphic>
          <a:graphicData uri="http://schemas.openxmlformats.org/drawingml/2006/table">
            <a:tbl>
              <a:tblPr bandRow="1">
                <a:tableStyleId>{5C22544A-7EE6-4342-B048-85BDC9FD1C3A}</a:tableStyleId>
              </a:tblPr>
              <a:tblGrid>
                <a:gridCol w="789296"/>
                <a:gridCol w="8354704"/>
              </a:tblGrid>
              <a:tr h="370840">
                <a:tc>
                  <a:txBody>
                    <a:bodyPr/>
                    <a:lstStyle/>
                    <a:p>
                      <a:pPr algn="ctr"/>
                      <a:r>
                        <a:rPr lang="en-US" dirty="0" smtClean="0"/>
                        <a:t>1</a:t>
                      </a:r>
                      <a:endParaRPr lang="en-US" dirty="0"/>
                    </a:p>
                  </a:txBody>
                  <a:tcPr/>
                </a:tc>
                <a:tc>
                  <a:txBody>
                    <a:bodyPr/>
                    <a:lstStyle/>
                    <a:p>
                      <a:r>
                        <a:rPr lang="en-US" dirty="0" smtClean="0"/>
                        <a:t>Motivation</a:t>
                      </a:r>
                      <a:endParaRPr lang="en-US" dirty="0"/>
                    </a:p>
                  </a:txBody>
                  <a:tcPr/>
                </a:tc>
              </a:tr>
              <a:tr h="314960">
                <a:tc>
                  <a:txBody>
                    <a:bodyPr/>
                    <a:lstStyle/>
                    <a:p>
                      <a:pPr algn="ctr"/>
                      <a:r>
                        <a:rPr lang="en-US" dirty="0" smtClean="0"/>
                        <a:t>2</a:t>
                      </a:r>
                      <a:endParaRPr lang="en-US" dirty="0"/>
                    </a:p>
                  </a:txBody>
                  <a:tcPr/>
                </a:tc>
                <a:tc>
                  <a:txBody>
                    <a:bodyPr/>
                    <a:lstStyle/>
                    <a:p>
                      <a:r>
                        <a:rPr lang="en-US" dirty="0" smtClean="0"/>
                        <a:t>The journal – EJISDC</a:t>
                      </a:r>
                      <a:endParaRPr lang="en-US" dirty="0"/>
                    </a:p>
                  </a:txBody>
                  <a:tcPr/>
                </a:tc>
              </a:tr>
              <a:tr h="370840">
                <a:tc>
                  <a:txBody>
                    <a:bodyPr/>
                    <a:lstStyle/>
                    <a:p>
                      <a:pPr algn="ctr"/>
                      <a:r>
                        <a:rPr lang="en-US" dirty="0" smtClean="0"/>
                        <a:t>3</a:t>
                      </a:r>
                      <a:endParaRPr lang="en-US" dirty="0"/>
                    </a:p>
                  </a:txBody>
                  <a:tcPr/>
                </a:tc>
                <a:tc>
                  <a:txBody>
                    <a:bodyPr/>
                    <a:lstStyle/>
                    <a:p>
                      <a:r>
                        <a:rPr lang="en-US" baseline="0" dirty="0" smtClean="0"/>
                        <a:t>Details of the special issue  </a:t>
                      </a:r>
                      <a:endParaRPr lang="en-US" dirty="0"/>
                    </a:p>
                  </a:txBody>
                  <a:tcPr/>
                </a:tc>
              </a:tr>
              <a:tr h="370840">
                <a:tc>
                  <a:txBody>
                    <a:bodyPr/>
                    <a:lstStyle/>
                    <a:p>
                      <a:pPr algn="ctr"/>
                      <a:r>
                        <a:rPr lang="en-US" dirty="0" smtClean="0"/>
                        <a:t>4</a:t>
                      </a:r>
                      <a:endParaRPr lang="en-US" dirty="0"/>
                    </a:p>
                  </a:txBody>
                  <a:tcPr/>
                </a:tc>
                <a:tc>
                  <a:txBody>
                    <a:bodyPr/>
                    <a:lstStyle/>
                    <a:p>
                      <a:r>
                        <a:rPr lang="en-US" dirty="0" smtClean="0"/>
                        <a:t>Important dates</a:t>
                      </a:r>
                      <a:endParaRPr lang="en-US" dirty="0"/>
                    </a:p>
                  </a:txBody>
                  <a:tcPr/>
                </a:tc>
              </a:tr>
              <a:tr h="370840">
                <a:tc>
                  <a:txBody>
                    <a:bodyPr/>
                    <a:lstStyle/>
                    <a:p>
                      <a:pPr algn="ctr"/>
                      <a:r>
                        <a:rPr lang="en-US" dirty="0" smtClean="0"/>
                        <a:t>5</a:t>
                      </a:r>
                      <a:endParaRPr lang="en-US" dirty="0"/>
                    </a:p>
                  </a:txBody>
                  <a:tcPr/>
                </a:tc>
                <a:tc>
                  <a:txBody>
                    <a:bodyPr/>
                    <a:lstStyle/>
                    <a:p>
                      <a:r>
                        <a:rPr lang="en-US" dirty="0" smtClean="0"/>
                        <a:t>Team</a:t>
                      </a:r>
                      <a:endParaRPr lang="en-US" dirty="0"/>
                    </a:p>
                  </a:txBody>
                  <a:tcPr/>
                </a:tc>
              </a:tr>
            </a:tbl>
          </a:graphicData>
        </a:graphic>
      </p:graphicFrame>
      <p:pic>
        <p:nvPicPr>
          <p:cNvPr id="4" name="Picture 3" descr="SIRCA"/>
          <p:cNvPicPr/>
          <p:nvPr/>
        </p:nvPicPr>
        <p:blipFill>
          <a:blip r:embed="rId2" cstate="print"/>
          <a:srcRect/>
          <a:stretch>
            <a:fillRect/>
          </a:stretch>
        </p:blipFill>
        <p:spPr bwMode="auto">
          <a:xfrm>
            <a:off x="7315200" y="304800"/>
            <a:ext cx="1561577" cy="493390"/>
          </a:xfrm>
          <a:prstGeom prst="rect">
            <a:avLst/>
          </a:prstGeom>
          <a:noFill/>
          <a:ln w="9525">
            <a:noFill/>
            <a:miter lim="800000"/>
            <a:headEnd/>
            <a:tailEnd/>
          </a:ln>
        </p:spPr>
      </p:pic>
      <p:sp>
        <p:nvSpPr>
          <p:cNvPr id="6"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7"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2</a:t>
            </a:fld>
            <a:endParaRPr lang="en-US" dirty="0"/>
          </a:p>
        </p:txBody>
      </p:sp>
    </p:spTree>
    <p:extLst>
      <p:ext uri="{BB962C8B-B14F-4D97-AF65-F5344CB8AC3E}">
        <p14:creationId xmlns:p14="http://schemas.microsoft.com/office/powerpoint/2010/main" val="1652556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 ADDED VALUE OF OUR RESEARCH </a:t>
            </a:r>
            <a:endParaRPr lang="en-US" dirty="0"/>
          </a:p>
        </p:txBody>
      </p:sp>
      <p:sp>
        <p:nvSpPr>
          <p:cNvPr id="3" name="Content Placeholder 2"/>
          <p:cNvSpPr>
            <a:spLocks noGrp="1"/>
          </p:cNvSpPr>
          <p:nvPr>
            <p:ph idx="1"/>
          </p:nvPr>
        </p:nvSpPr>
        <p:spPr>
          <a:xfrm>
            <a:off x="0" y="1295401"/>
            <a:ext cx="9144000" cy="3048000"/>
          </a:xfrm>
        </p:spPr>
        <p:txBody>
          <a:bodyPr/>
          <a:lstStyle/>
          <a:p>
            <a:pPr marL="0" indent="0">
              <a:buNone/>
            </a:pPr>
            <a:endParaRPr lang="en-GB" dirty="0" smtClean="0"/>
          </a:p>
          <a:p>
            <a:pPr marL="0" indent="0">
              <a:buNone/>
            </a:pPr>
            <a:r>
              <a:rPr lang="en-GB" dirty="0" smtClean="0"/>
              <a:t>ICT4D research has been criticised in the past:</a:t>
            </a:r>
          </a:p>
          <a:p>
            <a:pPr marL="0" indent="0">
              <a:buNone/>
            </a:pPr>
            <a:endParaRPr lang="en-GB" dirty="0" smtClean="0"/>
          </a:p>
          <a:p>
            <a:pPr marL="685800" lvl="1">
              <a:buFont typeface="Courier New" pitchFamily="49" charset="0"/>
              <a:buChar char="o"/>
            </a:pPr>
            <a:r>
              <a:rPr lang="en-GB" dirty="0" smtClean="0"/>
              <a:t>for not being theoretically sound, </a:t>
            </a:r>
          </a:p>
          <a:p>
            <a:pPr marL="685800" lvl="1">
              <a:buFont typeface="Courier New" pitchFamily="49" charset="0"/>
              <a:buChar char="o"/>
            </a:pPr>
            <a:r>
              <a:rPr lang="en-GB" dirty="0" smtClean="0"/>
              <a:t>for having an impoverished perspective of development, and </a:t>
            </a:r>
          </a:p>
          <a:p>
            <a:pPr marL="685800" lvl="1">
              <a:buFont typeface="Courier New" pitchFamily="49" charset="0"/>
              <a:buChar char="o"/>
            </a:pPr>
            <a:r>
              <a:rPr lang="en-GB" dirty="0" smtClean="0"/>
              <a:t>for not being useable by policy makers and practitioners.  </a:t>
            </a:r>
          </a:p>
          <a:p>
            <a:pPr marL="0" indent="0">
              <a:buNone/>
            </a:pPr>
            <a:endParaRPr lang="en-GB" dirty="0"/>
          </a:p>
          <a:p>
            <a:pPr marL="0" indent="0">
              <a:buNone/>
            </a:pPr>
            <a:r>
              <a:rPr lang="en-GB" dirty="0" smtClean="0"/>
              <a:t>Through its capacity building activities, the SIRCA programme has promoted research that addresses these shortcomings.</a:t>
            </a:r>
            <a:endParaRPr lang="en-US" dirty="0" smtClean="0"/>
          </a:p>
          <a:p>
            <a:pPr marL="0" indent="0">
              <a:buNone/>
            </a:pPr>
            <a:endParaRPr lang="en-US" dirty="0"/>
          </a:p>
        </p:txBody>
      </p:sp>
      <p:pic>
        <p:nvPicPr>
          <p:cNvPr id="4" name="Picture 3" descr="SIRCA"/>
          <p:cNvPicPr/>
          <p:nvPr/>
        </p:nvPicPr>
        <p:blipFill>
          <a:blip r:embed="rId2" cstate="print"/>
          <a:srcRect/>
          <a:stretch>
            <a:fillRect/>
          </a:stretch>
        </p:blipFill>
        <p:spPr bwMode="auto">
          <a:xfrm>
            <a:off x="7315200" y="304800"/>
            <a:ext cx="1561577" cy="493390"/>
          </a:xfrm>
          <a:prstGeom prst="rect">
            <a:avLst/>
          </a:prstGeom>
          <a:noFill/>
          <a:ln w="9525">
            <a:noFill/>
            <a:miter lim="800000"/>
            <a:headEnd/>
            <a:tailEnd/>
          </a:ln>
        </p:spPr>
      </p:pic>
      <p:sp>
        <p:nvSpPr>
          <p:cNvPr id="5"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6"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3</a:t>
            </a:fld>
            <a:endParaRPr lang="en-US" dirty="0"/>
          </a:p>
        </p:txBody>
      </p:sp>
      <p:sp>
        <p:nvSpPr>
          <p:cNvPr id="7" name="TextBox 6"/>
          <p:cNvSpPr txBox="1">
            <a:spLocks noChangeAspect="1"/>
          </p:cNvSpPr>
          <p:nvPr/>
        </p:nvSpPr>
        <p:spPr>
          <a:xfrm>
            <a:off x="304799" y="4662101"/>
            <a:ext cx="8571977" cy="923330"/>
          </a:xfrm>
          <a:prstGeom prst="rect">
            <a:avLst/>
          </a:prstGeom>
          <a:solidFill>
            <a:schemeClr val="accent1">
              <a:lumMod val="20000"/>
              <a:lumOff val="80000"/>
            </a:schemeClr>
          </a:solidFill>
        </p:spPr>
        <p:txBody>
          <a:bodyPr wrap="square" rtlCol="0" anchor="ctr" anchorCtr="0">
            <a:spAutoFit/>
          </a:bodyPr>
          <a:lstStyle/>
          <a:p>
            <a:pPr algn="ctr"/>
            <a:endParaRPr lang="en-GB" dirty="0" smtClean="0"/>
          </a:p>
          <a:p>
            <a:pPr algn="ctr"/>
            <a:r>
              <a:rPr lang="en-GB" dirty="0" smtClean="0"/>
              <a:t>The </a:t>
            </a:r>
            <a:r>
              <a:rPr lang="en-GB" dirty="0"/>
              <a:t>theme of the </a:t>
            </a:r>
            <a:r>
              <a:rPr lang="en-GB" i="1" dirty="0"/>
              <a:t>Special Edition of EJISDC</a:t>
            </a:r>
            <a:r>
              <a:rPr lang="en-GB" dirty="0"/>
              <a:t> is </a:t>
            </a:r>
            <a:r>
              <a:rPr lang="en-GB" dirty="0">
                <a:solidFill>
                  <a:srgbClr val="C00000"/>
                </a:solidFill>
              </a:rPr>
              <a:t>research quality in ICT4D</a:t>
            </a:r>
            <a:r>
              <a:rPr lang="en-GB" dirty="0" smtClean="0"/>
              <a:t>.</a:t>
            </a:r>
          </a:p>
          <a:p>
            <a:pPr algn="ctr"/>
            <a:endParaRPr lang="en-GB" dirty="0"/>
          </a:p>
        </p:txBody>
      </p:sp>
    </p:spTree>
    <p:extLst>
      <p:ext uri="{BB962C8B-B14F-4D97-AF65-F5344CB8AC3E}">
        <p14:creationId xmlns:p14="http://schemas.microsoft.com/office/powerpoint/2010/main" val="7727810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journal – EJISDC</a:t>
            </a:r>
            <a:endParaRPr lang="en-US" dirty="0"/>
          </a:p>
        </p:txBody>
      </p:sp>
      <p:sp>
        <p:nvSpPr>
          <p:cNvPr id="3" name="Content Placeholder 2"/>
          <p:cNvSpPr>
            <a:spLocks noGrp="1"/>
          </p:cNvSpPr>
          <p:nvPr>
            <p:ph idx="1"/>
          </p:nvPr>
        </p:nvSpPr>
        <p:spPr/>
        <p:txBody>
          <a:bodyPr/>
          <a:lstStyle/>
          <a:p>
            <a:pPr marL="0" indent="0">
              <a:buNone/>
            </a:pPr>
            <a:endParaRPr lang="en-GB" dirty="0" smtClean="0">
              <a:solidFill>
                <a:schemeClr val="dk1"/>
              </a:solidFill>
            </a:endParaRPr>
          </a:p>
          <a:p>
            <a:pPr marL="0" indent="0">
              <a:buNone/>
            </a:pPr>
            <a:r>
              <a:rPr lang="en-GB" dirty="0" smtClean="0">
                <a:solidFill>
                  <a:schemeClr val="dk1"/>
                </a:solidFill>
              </a:rPr>
              <a:t>The </a:t>
            </a:r>
            <a:r>
              <a:rPr lang="en-GB" dirty="0">
                <a:solidFill>
                  <a:schemeClr val="dk1"/>
                </a:solidFill>
              </a:rPr>
              <a:t>Electronic Journal of Information Systems in Developing Countries (EJISDC) strives to become the foremost international forum for practitioners, teachers, researchers and policy makers to share their knowledge and experience in the design, development, implementation, management and evaluation of information systems and technologies in developing countries.</a:t>
            </a:r>
            <a:endParaRPr lang="en-US" dirty="0">
              <a:solidFill>
                <a:schemeClr val="dk1"/>
              </a:solidFill>
            </a:endParaRPr>
          </a:p>
          <a:p>
            <a:pPr marL="0" indent="0">
              <a:buNone/>
            </a:pPr>
            <a:endParaRPr lang="en-US" dirty="0"/>
          </a:p>
        </p:txBody>
      </p:sp>
      <p:pic>
        <p:nvPicPr>
          <p:cNvPr id="4" name="Picture 3" descr="SIRCA"/>
          <p:cNvPicPr/>
          <p:nvPr/>
        </p:nvPicPr>
        <p:blipFill>
          <a:blip r:embed="rId2" cstate="print"/>
          <a:srcRect/>
          <a:stretch>
            <a:fillRect/>
          </a:stretch>
        </p:blipFill>
        <p:spPr bwMode="auto">
          <a:xfrm>
            <a:off x="7315200" y="304800"/>
            <a:ext cx="1561577" cy="493390"/>
          </a:xfrm>
          <a:prstGeom prst="rect">
            <a:avLst/>
          </a:prstGeom>
          <a:noFill/>
          <a:ln w="9525">
            <a:noFill/>
            <a:miter lim="800000"/>
            <a:headEnd/>
            <a:tailEnd/>
          </a:ln>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048000"/>
            <a:ext cx="6202973" cy="291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3048000" y="6015546"/>
            <a:ext cx="4660710" cy="369332"/>
          </a:xfrm>
          <a:prstGeom prst="rect">
            <a:avLst/>
          </a:prstGeom>
          <a:noFill/>
        </p:spPr>
        <p:txBody>
          <a:bodyPr wrap="square" rtlCol="0">
            <a:spAutoFit/>
          </a:bodyPr>
          <a:lstStyle/>
          <a:p>
            <a:r>
              <a:rPr lang="en-US" dirty="0" smtClean="0"/>
              <a:t>[</a:t>
            </a:r>
            <a:r>
              <a:rPr lang="en-US" dirty="0" smtClean="0">
                <a:hlinkClick r:id="rId4"/>
              </a:rPr>
              <a:t>https://www.ejisdc.org/ojs2/index.php/ejisdc</a:t>
            </a:r>
            <a:r>
              <a:rPr lang="en-US" dirty="0" smtClean="0"/>
              <a:t>]</a:t>
            </a:r>
            <a:endParaRPr lang="en-US" dirty="0"/>
          </a:p>
        </p:txBody>
      </p:sp>
      <p:sp>
        <p:nvSpPr>
          <p:cNvPr id="7"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8"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4</a:t>
            </a:fld>
            <a:endParaRPr lang="en-US" dirty="0"/>
          </a:p>
        </p:txBody>
      </p:sp>
    </p:spTree>
    <p:extLst>
      <p:ext uri="{BB962C8B-B14F-4D97-AF65-F5344CB8AC3E}">
        <p14:creationId xmlns:p14="http://schemas.microsoft.com/office/powerpoint/2010/main" val="1543870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PAPERS</a:t>
            </a:r>
            <a:endParaRPr lang="en-US" dirty="0"/>
          </a:p>
        </p:txBody>
      </p:sp>
      <p:sp>
        <p:nvSpPr>
          <p:cNvPr id="3" name="Content Placeholder 2"/>
          <p:cNvSpPr>
            <a:spLocks noGrp="1"/>
          </p:cNvSpPr>
          <p:nvPr>
            <p:ph idx="1"/>
          </p:nvPr>
        </p:nvSpPr>
        <p:spPr>
          <a:xfrm>
            <a:off x="0" y="1295400"/>
            <a:ext cx="9144000" cy="5181600"/>
          </a:xfrm>
        </p:spPr>
        <p:txBody>
          <a:bodyPr>
            <a:normAutofit lnSpcReduction="10000"/>
          </a:bodyPr>
          <a:lstStyle/>
          <a:p>
            <a:pPr marL="0" indent="0">
              <a:buNone/>
            </a:pPr>
            <a:endParaRPr lang="en-GB" dirty="0" smtClean="0">
              <a:solidFill>
                <a:schemeClr val="dk1"/>
              </a:solidFill>
            </a:endParaRPr>
          </a:p>
          <a:p>
            <a:pPr marL="0" indent="0" fontAlgn="base">
              <a:buNone/>
            </a:pPr>
            <a:r>
              <a:rPr lang="en-GB" sz="1900" dirty="0" smtClean="0"/>
              <a:t>We are particularly interested in papers presenting findings of the research work you have conducted as part of the SIRCA Programme demonstrating: </a:t>
            </a:r>
            <a:endParaRPr lang="en-US" sz="1900" dirty="0" smtClean="0"/>
          </a:p>
          <a:p>
            <a:pPr marL="0" indent="0" fontAlgn="base">
              <a:buNone/>
            </a:pPr>
            <a:endParaRPr lang="en-US" sz="1900" dirty="0" smtClean="0"/>
          </a:p>
          <a:p>
            <a:pPr lvl="0" fontAlgn="base">
              <a:buFont typeface="Courier New" pitchFamily="49" charset="0"/>
              <a:buChar char="o"/>
            </a:pPr>
            <a:r>
              <a:rPr lang="en-US" sz="1900" dirty="0" smtClean="0"/>
              <a:t>a </a:t>
            </a:r>
            <a:r>
              <a:rPr lang="en-US" sz="1900" dirty="0" smtClean="0">
                <a:solidFill>
                  <a:srgbClr val="FF0000"/>
                </a:solidFill>
              </a:rPr>
              <a:t>sound research methodology </a:t>
            </a:r>
            <a:r>
              <a:rPr lang="en-US" sz="1900" dirty="0" smtClean="0"/>
              <a:t>– including research questions clearly formulated to solve a relevant ICT4D problem and presentation of research results produced through rigorous data-collection and -analysis activities</a:t>
            </a:r>
          </a:p>
          <a:p>
            <a:pPr lvl="0" fontAlgn="base">
              <a:buFont typeface="Courier New" pitchFamily="49" charset="0"/>
              <a:buChar char="o"/>
            </a:pPr>
            <a:endParaRPr lang="en-US" sz="1900" dirty="0" smtClean="0"/>
          </a:p>
          <a:p>
            <a:pPr lvl="0" fontAlgn="base">
              <a:buFont typeface="Courier New" pitchFamily="49" charset="0"/>
              <a:buChar char="o"/>
            </a:pPr>
            <a:r>
              <a:rPr lang="en-US" sz="1900" dirty="0">
                <a:solidFill>
                  <a:srgbClr val="FF0000"/>
                </a:solidFill>
              </a:rPr>
              <a:t>r</a:t>
            </a:r>
            <a:r>
              <a:rPr lang="en-US" sz="1900" dirty="0" smtClean="0">
                <a:solidFill>
                  <a:srgbClr val="FF0000"/>
                </a:solidFill>
              </a:rPr>
              <a:t>ich contributions </a:t>
            </a:r>
            <a:r>
              <a:rPr lang="en-US" sz="1900" dirty="0" smtClean="0"/>
              <a:t>for knowledge transfer based on empirical evidence </a:t>
            </a:r>
          </a:p>
          <a:p>
            <a:pPr lvl="0" fontAlgn="base">
              <a:buFont typeface="Courier New" pitchFamily="49" charset="0"/>
              <a:buChar char="o"/>
            </a:pPr>
            <a:endParaRPr lang="en-US" sz="1900" dirty="0" smtClean="0"/>
          </a:p>
          <a:p>
            <a:pPr lvl="1" fontAlgn="base"/>
            <a:r>
              <a:rPr lang="en-US" sz="1900" dirty="0" smtClean="0"/>
              <a:t>how research results can influence the greater Information Society</a:t>
            </a:r>
          </a:p>
          <a:p>
            <a:pPr lvl="1" fontAlgn="base"/>
            <a:endParaRPr lang="en-US" sz="1900" dirty="0" smtClean="0"/>
          </a:p>
          <a:p>
            <a:pPr lvl="1" fontAlgn="base"/>
            <a:r>
              <a:rPr lang="en-US" sz="1900" dirty="0" smtClean="0"/>
              <a:t>trends, linkages, and dis-connects in the impact of Information Society/ICT4D research on development policies, law, public opinion, and practices</a:t>
            </a:r>
          </a:p>
          <a:p>
            <a:pPr lvl="1"/>
            <a:endParaRPr lang="en-GB" sz="1900" dirty="0" smtClean="0"/>
          </a:p>
          <a:p>
            <a:pPr lvl="1"/>
            <a:r>
              <a:rPr lang="en-GB" sz="1900" dirty="0" smtClean="0"/>
              <a:t>impact of ICTs in the Global South within the fields of, including but not limited to, education, gender, health, livelihoods, poverty.</a:t>
            </a:r>
          </a:p>
        </p:txBody>
      </p:sp>
      <p:pic>
        <p:nvPicPr>
          <p:cNvPr id="4" name="Picture 3" descr="SIRCA"/>
          <p:cNvPicPr/>
          <p:nvPr/>
        </p:nvPicPr>
        <p:blipFill>
          <a:blip r:embed="rId2" cstate="print"/>
          <a:srcRect/>
          <a:stretch>
            <a:fillRect/>
          </a:stretch>
        </p:blipFill>
        <p:spPr bwMode="auto">
          <a:xfrm>
            <a:off x="7315200" y="304800"/>
            <a:ext cx="1561577" cy="493390"/>
          </a:xfrm>
          <a:prstGeom prst="rect">
            <a:avLst/>
          </a:prstGeom>
          <a:noFill/>
          <a:ln w="9525">
            <a:noFill/>
            <a:miter lim="800000"/>
            <a:headEnd/>
            <a:tailEnd/>
          </a:ln>
        </p:spPr>
      </p:pic>
      <p:sp>
        <p:nvSpPr>
          <p:cNvPr id="5"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6"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5</a:t>
            </a:fld>
            <a:endParaRPr lang="en-US" dirty="0"/>
          </a:p>
        </p:txBody>
      </p:sp>
    </p:spTree>
    <p:extLst>
      <p:ext uri="{BB962C8B-B14F-4D97-AF65-F5344CB8AC3E}">
        <p14:creationId xmlns:p14="http://schemas.microsoft.com/office/powerpoint/2010/main" val="360030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74230875"/>
              </p:ext>
            </p:extLst>
          </p:nvPr>
        </p:nvGraphicFramePr>
        <p:xfrm>
          <a:off x="0" y="1676400"/>
          <a:ext cx="9144000" cy="3068320"/>
        </p:xfrm>
        <a:graphic>
          <a:graphicData uri="http://schemas.openxmlformats.org/drawingml/2006/table">
            <a:tbl>
              <a:tblPr firstRow="1" bandRow="1">
                <a:tableStyleId>{5C22544A-7EE6-4342-B048-85BDC9FD1C3A}</a:tableStyleId>
              </a:tblPr>
              <a:tblGrid>
                <a:gridCol w="9144000"/>
              </a:tblGrid>
              <a:tr h="370840">
                <a:tc>
                  <a:txBody>
                    <a:bodyPr/>
                    <a:lstStyle/>
                    <a:p>
                      <a:r>
                        <a:rPr lang="en-US" b="0" dirty="0" smtClean="0"/>
                        <a:t>HIGH QUALITY RESEARCH:</a:t>
                      </a:r>
                      <a:endParaRPr lang="en-US" b="0" dirty="0"/>
                    </a:p>
                  </a:txBody>
                  <a:tcPr/>
                </a:tc>
              </a:tr>
              <a:tr h="370840">
                <a:tc>
                  <a:txBody>
                    <a:bodyPr/>
                    <a:lstStyle/>
                    <a:p>
                      <a:pPr marL="742950" lvl="1" indent="-285750">
                        <a:spcBef>
                          <a:spcPts val="600"/>
                        </a:spcBef>
                        <a:spcAft>
                          <a:spcPts val="600"/>
                        </a:spcAft>
                        <a:buFont typeface="Courier New" pitchFamily="49" charset="0"/>
                        <a:buChar char="o"/>
                      </a:pPr>
                      <a:endParaRPr lang="en-US" dirty="0" smtClean="0"/>
                    </a:p>
                    <a:p>
                      <a:pPr marL="627063" lvl="1" indent="-285750">
                        <a:spcBef>
                          <a:spcPts val="600"/>
                        </a:spcBef>
                        <a:spcAft>
                          <a:spcPts val="600"/>
                        </a:spcAft>
                        <a:buFont typeface="Courier New" pitchFamily="49" charset="0"/>
                        <a:buChar char="o"/>
                      </a:pPr>
                      <a:r>
                        <a:rPr lang="en-US" dirty="0" smtClean="0"/>
                        <a:t>Having theoretical</a:t>
                      </a:r>
                      <a:r>
                        <a:rPr lang="en-US" baseline="0" dirty="0" smtClean="0"/>
                        <a:t> foundations</a:t>
                      </a:r>
                    </a:p>
                    <a:p>
                      <a:pPr marL="627063" marR="0" lvl="1" indent="-285750" algn="l" defTabSz="914400" rtl="0" eaLnBrk="1" fontAlgn="auto" latinLnBrk="0" hangingPunct="1">
                        <a:lnSpc>
                          <a:spcPct val="100000"/>
                        </a:lnSpc>
                        <a:spcBef>
                          <a:spcPts val="600"/>
                        </a:spcBef>
                        <a:spcAft>
                          <a:spcPts val="600"/>
                        </a:spcAft>
                        <a:buClrTx/>
                        <a:buSzTx/>
                        <a:buFont typeface="Courier New" pitchFamily="49" charset="0"/>
                        <a:buChar char="o"/>
                        <a:tabLst/>
                        <a:defRPr/>
                      </a:pPr>
                      <a:r>
                        <a:rPr lang="en-US" dirty="0" smtClean="0"/>
                        <a:t>Presenting results</a:t>
                      </a:r>
                      <a:r>
                        <a:rPr lang="en-US" baseline="0" dirty="0" smtClean="0"/>
                        <a:t> based on empirical evidences – a</a:t>
                      </a:r>
                      <a:r>
                        <a:rPr lang="en-US" sz="1800" b="0" i="0" kern="1200" dirty="0" smtClean="0">
                          <a:solidFill>
                            <a:schemeClr val="dk1"/>
                          </a:solidFill>
                          <a:effectLst/>
                          <a:latin typeface="+mn-lt"/>
                          <a:ea typeface="+mn-ea"/>
                          <a:cs typeface="+mn-cs"/>
                        </a:rPr>
                        <a:t>nalyzed quantitatively or qualitatively</a:t>
                      </a:r>
                    </a:p>
                    <a:p>
                      <a:pPr marL="627063" marR="0" lvl="1" indent="-285750" algn="l" defTabSz="914400" rtl="0" eaLnBrk="1" fontAlgn="auto" latinLnBrk="0" hangingPunct="1">
                        <a:lnSpc>
                          <a:spcPct val="100000"/>
                        </a:lnSpc>
                        <a:spcBef>
                          <a:spcPts val="600"/>
                        </a:spcBef>
                        <a:spcAft>
                          <a:spcPts val="600"/>
                        </a:spcAft>
                        <a:buClrTx/>
                        <a:buSzTx/>
                        <a:buFont typeface="Courier New" pitchFamily="49" charset="0"/>
                        <a:buChar char="o"/>
                        <a:tabLst/>
                        <a:defRPr/>
                      </a:pPr>
                      <a:r>
                        <a:rPr lang="en-US" dirty="0" smtClean="0"/>
                        <a:t>Presenting</a:t>
                      </a:r>
                      <a:r>
                        <a:rPr lang="en-US" baseline="0" dirty="0" smtClean="0"/>
                        <a:t> m</a:t>
                      </a:r>
                      <a:r>
                        <a:rPr lang="en-US" dirty="0" smtClean="0"/>
                        <a:t>eaningful contribution to science – to advance knowledge</a:t>
                      </a:r>
                    </a:p>
                    <a:p>
                      <a:pPr marL="627063" marR="0" lvl="1" indent="-285750" algn="l" defTabSz="914400" rtl="0" eaLnBrk="1" fontAlgn="auto" latinLnBrk="0" hangingPunct="1">
                        <a:lnSpc>
                          <a:spcPct val="100000"/>
                        </a:lnSpc>
                        <a:spcBef>
                          <a:spcPts val="600"/>
                        </a:spcBef>
                        <a:spcAft>
                          <a:spcPts val="600"/>
                        </a:spcAft>
                        <a:buClrTx/>
                        <a:buSzTx/>
                        <a:buFont typeface="Courier New" pitchFamily="49" charset="0"/>
                        <a:buChar char="o"/>
                        <a:tabLst/>
                        <a:defRPr/>
                      </a:pPr>
                      <a:r>
                        <a:rPr lang="en-US" dirty="0" smtClean="0"/>
                        <a:t>Explaining how results could</a:t>
                      </a:r>
                      <a:r>
                        <a:rPr lang="en-US" baseline="0" dirty="0" smtClean="0"/>
                        <a:t> be transfer – through generalization or applications  to other contexts/domains</a:t>
                      </a:r>
                      <a:endParaRPr lang="en-US" dirty="0" smtClean="0"/>
                    </a:p>
                    <a:p>
                      <a:pPr marL="627063" lvl="1" indent="-285750">
                        <a:buFont typeface="Courier New" pitchFamily="49" charset="0"/>
                        <a:buChar char="o"/>
                      </a:pPr>
                      <a:endParaRPr lang="en-US" dirty="0"/>
                    </a:p>
                  </a:txBody>
                  <a:tcPr/>
                </a:tc>
              </a:tr>
            </a:tbl>
          </a:graphicData>
        </a:graphic>
      </p:graphicFrame>
      <p:sp>
        <p:nvSpPr>
          <p:cNvPr id="5"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6"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6</a:t>
            </a:fld>
            <a:endParaRPr lang="en-US" dirty="0"/>
          </a:p>
        </p:txBody>
      </p:sp>
      <p:pic>
        <p:nvPicPr>
          <p:cNvPr id="7" name="Picture 6" descr="SIRCA"/>
          <p:cNvPicPr/>
          <p:nvPr/>
        </p:nvPicPr>
        <p:blipFill>
          <a:blip r:embed="rId2" cstate="print"/>
          <a:srcRect/>
          <a:stretch>
            <a:fillRect/>
          </a:stretch>
        </p:blipFill>
        <p:spPr bwMode="auto">
          <a:xfrm>
            <a:off x="7315200" y="304800"/>
            <a:ext cx="1561577" cy="493390"/>
          </a:xfrm>
          <a:prstGeom prst="rect">
            <a:avLst/>
          </a:prstGeom>
          <a:noFill/>
          <a:ln w="9525">
            <a:noFill/>
            <a:miter lim="800000"/>
            <a:headEnd/>
            <a:tailEnd/>
          </a:ln>
        </p:spPr>
      </p:pic>
    </p:spTree>
    <p:extLst>
      <p:ext uri="{BB962C8B-B14F-4D97-AF65-F5344CB8AC3E}">
        <p14:creationId xmlns:p14="http://schemas.microsoft.com/office/powerpoint/2010/main" val="111115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SUBMISSIONS</a:t>
            </a:r>
            <a:endParaRPr lang="en-US" dirty="0"/>
          </a:p>
        </p:txBody>
      </p:sp>
      <p:sp>
        <p:nvSpPr>
          <p:cNvPr id="3" name="Content Placeholder 2"/>
          <p:cNvSpPr>
            <a:spLocks noGrp="1"/>
          </p:cNvSpPr>
          <p:nvPr>
            <p:ph idx="1"/>
          </p:nvPr>
        </p:nvSpPr>
        <p:spPr>
          <a:xfrm>
            <a:off x="0" y="1295400"/>
            <a:ext cx="9144000" cy="5181600"/>
          </a:xfrm>
        </p:spPr>
        <p:txBody>
          <a:bodyPr>
            <a:normAutofit/>
          </a:bodyPr>
          <a:lstStyle/>
          <a:p>
            <a:pPr marL="0" indent="0">
              <a:buNone/>
            </a:pPr>
            <a:endParaRPr lang="en-GB" dirty="0" smtClean="0">
              <a:solidFill>
                <a:schemeClr val="dk1"/>
              </a:solidFill>
            </a:endParaRPr>
          </a:p>
          <a:p>
            <a:pPr marL="0" indent="0" fontAlgn="base">
              <a:buNone/>
            </a:pPr>
            <a:r>
              <a:rPr lang="en-GB" dirty="0"/>
              <a:t>Submissions are sought from all participants in the SIRCA programme, especially those that have participated in the second </a:t>
            </a:r>
            <a:r>
              <a:rPr lang="en-GB" dirty="0" smtClean="0"/>
              <a:t>phase.  </a:t>
            </a:r>
          </a:p>
          <a:p>
            <a:pPr marL="0" indent="0" fontAlgn="base">
              <a:buNone/>
            </a:pPr>
            <a:endParaRPr lang="en-GB" dirty="0"/>
          </a:p>
          <a:p>
            <a:pPr marL="0" indent="0" fontAlgn="base">
              <a:buNone/>
            </a:pPr>
            <a:r>
              <a:rPr lang="en-GB" dirty="0" smtClean="0"/>
              <a:t>We </a:t>
            </a:r>
            <a:r>
              <a:rPr lang="en-GB" dirty="0"/>
              <a:t>also seek </a:t>
            </a:r>
            <a:r>
              <a:rPr lang="en-GB" dirty="0">
                <a:solidFill>
                  <a:srgbClr val="FF0000"/>
                </a:solidFill>
              </a:rPr>
              <a:t>joint contributions from the various collaborators and </a:t>
            </a:r>
            <a:r>
              <a:rPr lang="en-GB" dirty="0" smtClean="0">
                <a:solidFill>
                  <a:srgbClr val="FF0000"/>
                </a:solidFill>
              </a:rPr>
              <a:t>mentors</a:t>
            </a:r>
            <a:r>
              <a:rPr lang="en-GB" dirty="0"/>
              <a:t>.</a:t>
            </a:r>
            <a:endParaRPr lang="en-GB" dirty="0" smtClean="0"/>
          </a:p>
        </p:txBody>
      </p:sp>
      <p:pic>
        <p:nvPicPr>
          <p:cNvPr id="4" name="Picture 3" descr="SIRCA"/>
          <p:cNvPicPr/>
          <p:nvPr/>
        </p:nvPicPr>
        <p:blipFill>
          <a:blip r:embed="rId2" cstate="print"/>
          <a:srcRect/>
          <a:stretch>
            <a:fillRect/>
          </a:stretch>
        </p:blipFill>
        <p:spPr bwMode="auto">
          <a:xfrm>
            <a:off x="7315200" y="304800"/>
            <a:ext cx="1561577" cy="493390"/>
          </a:xfrm>
          <a:prstGeom prst="rect">
            <a:avLst/>
          </a:prstGeom>
          <a:noFill/>
          <a:ln w="9525">
            <a:noFill/>
            <a:miter lim="800000"/>
            <a:headEnd/>
            <a:tailEnd/>
          </a:ln>
        </p:spPr>
      </p:pic>
      <p:sp>
        <p:nvSpPr>
          <p:cNvPr id="6"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7"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7</a:t>
            </a:fld>
            <a:endParaRPr lang="en-US" dirty="0"/>
          </a:p>
        </p:txBody>
      </p:sp>
    </p:spTree>
    <p:extLst>
      <p:ext uri="{BB962C8B-B14F-4D97-AF65-F5344CB8AC3E}">
        <p14:creationId xmlns:p14="http://schemas.microsoft.com/office/powerpoint/2010/main" val="2574692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a:t>
            </a:r>
            <a:endParaRPr lang="en-US" dirty="0"/>
          </a:p>
        </p:txBody>
      </p:sp>
      <p:sp>
        <p:nvSpPr>
          <p:cNvPr id="3" name="Content Placeholder 2"/>
          <p:cNvSpPr>
            <a:spLocks noGrp="1"/>
          </p:cNvSpPr>
          <p:nvPr>
            <p:ph idx="1"/>
          </p:nvPr>
        </p:nvSpPr>
        <p:spPr>
          <a:xfrm>
            <a:off x="0" y="1295400"/>
            <a:ext cx="9144000" cy="5181600"/>
          </a:xfrm>
        </p:spPr>
        <p:txBody>
          <a:bodyPr>
            <a:normAutofit/>
          </a:bodyPr>
          <a:lstStyle/>
          <a:p>
            <a:pPr marL="0" indent="0" fontAlgn="base">
              <a:buNone/>
            </a:pPr>
            <a:endParaRPr lang="en-GB" dirty="0">
              <a:solidFill>
                <a:schemeClr val="dk1"/>
              </a:solidFill>
            </a:endParaRPr>
          </a:p>
          <a:p>
            <a:pPr fontAlgn="base">
              <a:buFont typeface="Courier New" pitchFamily="49" charset="0"/>
              <a:buChar char="o"/>
            </a:pPr>
            <a:r>
              <a:rPr lang="en-GB" dirty="0" smtClean="0"/>
              <a:t>Submissions </a:t>
            </a:r>
            <a:r>
              <a:rPr lang="en-GB" dirty="0"/>
              <a:t>of around </a:t>
            </a:r>
            <a:r>
              <a:rPr lang="en-GB" dirty="0" smtClean="0"/>
              <a:t>8,000 -</a:t>
            </a:r>
            <a:r>
              <a:rPr lang="en-GB" dirty="0"/>
              <a:t>10,000 words should be </a:t>
            </a:r>
            <a:r>
              <a:rPr lang="en-GB" dirty="0">
                <a:solidFill>
                  <a:srgbClr val="FF0000"/>
                </a:solidFill>
              </a:rPr>
              <a:t>original and previously unpublished</a:t>
            </a:r>
            <a:r>
              <a:rPr lang="en-GB" dirty="0"/>
              <a:t>.  </a:t>
            </a:r>
            <a:endParaRPr lang="en-GB" dirty="0" smtClean="0"/>
          </a:p>
          <a:p>
            <a:pPr fontAlgn="base">
              <a:buFont typeface="Courier New" pitchFamily="49" charset="0"/>
              <a:buChar char="o"/>
            </a:pPr>
            <a:endParaRPr lang="en-GB" dirty="0"/>
          </a:p>
          <a:p>
            <a:pPr fontAlgn="base">
              <a:buFont typeface="Courier New" pitchFamily="49" charset="0"/>
              <a:buChar char="o"/>
            </a:pPr>
            <a:r>
              <a:rPr lang="en-GB" dirty="0" smtClean="0"/>
              <a:t>They </a:t>
            </a:r>
            <a:r>
              <a:rPr lang="en-GB" dirty="0"/>
              <a:t>will be </a:t>
            </a:r>
            <a:r>
              <a:rPr lang="en-GB" dirty="0">
                <a:solidFill>
                  <a:srgbClr val="FF0000"/>
                </a:solidFill>
              </a:rPr>
              <a:t>peer-reviewed by a review panel in the regular fashion</a:t>
            </a:r>
            <a:r>
              <a:rPr lang="en-GB" dirty="0"/>
              <a:t>. </a:t>
            </a:r>
            <a:endParaRPr lang="en-GB" dirty="0" smtClean="0"/>
          </a:p>
          <a:p>
            <a:pPr fontAlgn="base">
              <a:buFont typeface="Courier New" pitchFamily="49" charset="0"/>
              <a:buChar char="o"/>
            </a:pPr>
            <a:endParaRPr lang="en-GB" dirty="0"/>
          </a:p>
          <a:p>
            <a:pPr fontAlgn="base">
              <a:buFont typeface="Courier New" pitchFamily="49" charset="0"/>
              <a:buChar char="o"/>
            </a:pPr>
            <a:r>
              <a:rPr lang="en-GB" dirty="0" smtClean="0"/>
              <a:t>Involvement </a:t>
            </a:r>
            <a:r>
              <a:rPr lang="en-GB" dirty="0"/>
              <a:t>in the SIRCA programme does not constitute an automatic acceptance of submitted work. </a:t>
            </a:r>
            <a:endParaRPr lang="en-GB" dirty="0" smtClean="0"/>
          </a:p>
          <a:p>
            <a:pPr fontAlgn="base">
              <a:buFont typeface="Courier New" pitchFamily="49" charset="0"/>
              <a:buChar char="o"/>
            </a:pPr>
            <a:endParaRPr lang="en-GB" dirty="0"/>
          </a:p>
          <a:p>
            <a:pPr fontAlgn="base">
              <a:buFont typeface="Courier New" pitchFamily="49" charset="0"/>
              <a:buChar char="o"/>
            </a:pPr>
            <a:r>
              <a:rPr lang="en-GB" dirty="0" smtClean="0"/>
              <a:t>Manuscripts </a:t>
            </a:r>
            <a:r>
              <a:rPr lang="en-GB" dirty="0"/>
              <a:t>should describe in detail the research that has been conducted under the guidance provided by the programme as well demonstrating how it addressed some of the previously reported shortcomings in ICT4D research.  </a:t>
            </a:r>
            <a:endParaRPr lang="en-US" dirty="0"/>
          </a:p>
        </p:txBody>
      </p:sp>
      <p:pic>
        <p:nvPicPr>
          <p:cNvPr id="4" name="Picture 3" descr="SIRCA"/>
          <p:cNvPicPr/>
          <p:nvPr/>
        </p:nvPicPr>
        <p:blipFill>
          <a:blip r:embed="rId2" cstate="print"/>
          <a:srcRect/>
          <a:stretch>
            <a:fillRect/>
          </a:stretch>
        </p:blipFill>
        <p:spPr bwMode="auto">
          <a:xfrm>
            <a:off x="7315200" y="304800"/>
            <a:ext cx="1561577" cy="493390"/>
          </a:xfrm>
          <a:prstGeom prst="rect">
            <a:avLst/>
          </a:prstGeom>
          <a:noFill/>
          <a:ln w="9525">
            <a:noFill/>
            <a:miter lim="800000"/>
            <a:headEnd/>
            <a:tailEnd/>
          </a:ln>
        </p:spPr>
      </p:pic>
      <p:sp>
        <p:nvSpPr>
          <p:cNvPr id="5"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6"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8</a:t>
            </a:fld>
            <a:endParaRPr lang="en-US" dirty="0"/>
          </a:p>
        </p:txBody>
      </p:sp>
    </p:spTree>
    <p:extLst>
      <p:ext uri="{BB962C8B-B14F-4D97-AF65-F5344CB8AC3E}">
        <p14:creationId xmlns:p14="http://schemas.microsoft.com/office/powerpoint/2010/main" val="15948950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DATES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35387179"/>
              </p:ext>
            </p:extLst>
          </p:nvPr>
        </p:nvGraphicFramePr>
        <p:xfrm>
          <a:off x="0" y="1447800"/>
          <a:ext cx="9144000" cy="4790440"/>
        </p:xfrm>
        <a:graphic>
          <a:graphicData uri="http://schemas.openxmlformats.org/drawingml/2006/table">
            <a:tbl>
              <a:tblPr bandRow="1">
                <a:tableStyleId>{5C22544A-7EE6-4342-B048-85BDC9FD1C3A}</a:tableStyleId>
              </a:tblPr>
              <a:tblGrid>
                <a:gridCol w="3505200"/>
                <a:gridCol w="5638800"/>
              </a:tblGrid>
              <a:tr h="370840">
                <a:tc>
                  <a:txBody>
                    <a:bodyPr/>
                    <a:lstStyle/>
                    <a:p>
                      <a:pPr marL="0" marR="0" algn="l">
                        <a:spcBef>
                          <a:spcPts val="0"/>
                        </a:spcBef>
                        <a:spcAft>
                          <a:spcPts val="0"/>
                        </a:spcAft>
                      </a:pPr>
                      <a:r>
                        <a:rPr lang="en-GB" sz="1800" dirty="0">
                          <a:solidFill>
                            <a:schemeClr val="tx1"/>
                          </a:solidFill>
                          <a:effectLst/>
                          <a:latin typeface="Calibri"/>
                          <a:ea typeface="Calibri"/>
                          <a:cs typeface="Calibri"/>
                        </a:rPr>
                        <a:t>October 18, 2013</a:t>
                      </a:r>
                      <a:endParaRPr lang="en-US" sz="1800" dirty="0">
                        <a:solidFill>
                          <a:schemeClr val="tx1"/>
                        </a:solidFill>
                        <a:effectLst/>
                        <a:latin typeface="Calibri"/>
                        <a:ea typeface="Calibri"/>
                        <a:cs typeface="Arial"/>
                      </a:endParaRPr>
                    </a:p>
                  </a:txBody>
                  <a:tcPr marL="68580" marR="68580" marT="0" marB="0" anchor="ctr">
                    <a:solidFill>
                      <a:schemeClr val="bg1">
                        <a:lumMod val="75000"/>
                      </a:schemeClr>
                    </a:solidFill>
                  </a:tcPr>
                </a:tc>
                <a:tc>
                  <a:txBody>
                    <a:bodyPr/>
                    <a:lstStyle/>
                    <a:p>
                      <a:pPr marL="0" marR="0" algn="l">
                        <a:spcBef>
                          <a:spcPts val="0"/>
                        </a:spcBef>
                        <a:spcAft>
                          <a:spcPts val="0"/>
                        </a:spcAft>
                      </a:pPr>
                      <a:r>
                        <a:rPr lang="en-GB" sz="1800" dirty="0">
                          <a:solidFill>
                            <a:schemeClr val="tx1"/>
                          </a:solidFill>
                          <a:effectLst/>
                          <a:latin typeface="Calibri"/>
                          <a:ea typeface="Calibri"/>
                          <a:cs typeface="Calibri"/>
                        </a:rPr>
                        <a:t>Indication of interest (written):</a:t>
                      </a:r>
                      <a:endParaRPr lang="en-US" sz="1800" dirty="0">
                        <a:solidFill>
                          <a:schemeClr val="tx1"/>
                        </a:solidFill>
                        <a:effectLst/>
                        <a:latin typeface="Calibri"/>
                        <a:ea typeface="Calibri"/>
                        <a:cs typeface="Arial"/>
                      </a:endParaRPr>
                    </a:p>
                  </a:txBody>
                  <a:tcPr marL="68580" marR="68580" marT="0" marB="0" anchor="ctr">
                    <a:solidFill>
                      <a:schemeClr val="bg1">
                        <a:lumMod val="75000"/>
                      </a:schemeClr>
                    </a:solidFill>
                  </a:tcPr>
                </a:tc>
              </a:tr>
              <a:tr h="370840">
                <a:tc>
                  <a:txBody>
                    <a:bodyPr/>
                    <a:lstStyle/>
                    <a:p>
                      <a:pPr marL="0" marR="0" indent="0" algn="l">
                        <a:spcBef>
                          <a:spcPts val="0"/>
                        </a:spcBef>
                        <a:spcAft>
                          <a:spcPts val="0"/>
                        </a:spcAft>
                        <a:buFont typeface="Courier New" pitchFamily="49" charset="0"/>
                        <a:buNone/>
                      </a:pPr>
                      <a:r>
                        <a:rPr lang="en-US" sz="1800" dirty="0" smtClean="0">
                          <a:solidFill>
                            <a:schemeClr val="tx1"/>
                          </a:solidFill>
                          <a:effectLst/>
                          <a:latin typeface="Calibri"/>
                          <a:ea typeface="Calibri"/>
                          <a:cs typeface="Arial"/>
                        </a:rPr>
                        <a:t>January</a:t>
                      </a:r>
                      <a:r>
                        <a:rPr lang="en-US" sz="1800" baseline="0" dirty="0" smtClean="0">
                          <a:solidFill>
                            <a:schemeClr val="tx1"/>
                          </a:solidFill>
                          <a:effectLst/>
                          <a:latin typeface="Calibri"/>
                          <a:ea typeface="Calibri"/>
                          <a:cs typeface="Arial"/>
                        </a:rPr>
                        <a:t> 15, 2014</a:t>
                      </a:r>
                      <a:endParaRPr lang="en-US" sz="1800" dirty="0">
                        <a:solidFill>
                          <a:schemeClr val="tx1"/>
                        </a:solidFill>
                        <a:effectLst/>
                        <a:latin typeface="Calibri"/>
                        <a:ea typeface="Calibri"/>
                        <a:cs typeface="Arial"/>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effectLst/>
                          <a:latin typeface="Calibri"/>
                          <a:ea typeface="Calibri"/>
                          <a:cs typeface="Arial"/>
                        </a:rPr>
                        <a:t>Submission of the </a:t>
                      </a:r>
                      <a:r>
                        <a:rPr lang="en-US" sz="1800" baseline="0" smtClean="0">
                          <a:effectLst/>
                          <a:latin typeface="Calibri"/>
                          <a:ea typeface="Calibri"/>
                          <a:cs typeface="Arial"/>
                        </a:rPr>
                        <a:t>first draft</a:t>
                      </a:r>
                      <a:endParaRPr lang="en-US" sz="1800" baseline="0" dirty="0">
                        <a:effectLst/>
                        <a:latin typeface="Calibri"/>
                        <a:ea typeface="Calibri"/>
                        <a:cs typeface="Arial"/>
                      </a:endParaRPr>
                    </a:p>
                  </a:txBody>
                  <a:tcPr marL="68580" marR="68580" marT="0" marB="0" anchor="ctr"/>
                </a:tc>
              </a:tr>
              <a:tr h="370840">
                <a:tc>
                  <a:txBody>
                    <a:bodyPr/>
                    <a:lstStyle/>
                    <a:p>
                      <a:pPr marL="0" marR="0" algn="l">
                        <a:spcBef>
                          <a:spcPts val="0"/>
                        </a:spcBef>
                        <a:spcAft>
                          <a:spcPts val="0"/>
                        </a:spcAft>
                      </a:pPr>
                      <a:r>
                        <a:rPr lang="en-US" sz="1800" dirty="0" smtClean="0">
                          <a:solidFill>
                            <a:schemeClr val="tx1"/>
                          </a:solidFill>
                          <a:effectLst/>
                          <a:latin typeface="Calibri"/>
                          <a:ea typeface="Calibri"/>
                          <a:cs typeface="Arial"/>
                        </a:rPr>
                        <a:t>January 15-16,</a:t>
                      </a:r>
                      <a:r>
                        <a:rPr lang="en-US" sz="1800" baseline="0" dirty="0" smtClean="0">
                          <a:solidFill>
                            <a:schemeClr val="tx1"/>
                          </a:solidFill>
                          <a:effectLst/>
                          <a:latin typeface="Calibri"/>
                          <a:ea typeface="Calibri"/>
                          <a:cs typeface="Arial"/>
                        </a:rPr>
                        <a:t> </a:t>
                      </a:r>
                      <a:r>
                        <a:rPr lang="en-US" sz="1800" dirty="0" smtClean="0">
                          <a:solidFill>
                            <a:schemeClr val="tx1"/>
                          </a:solidFill>
                          <a:effectLst/>
                          <a:latin typeface="Calibri"/>
                          <a:ea typeface="Calibri"/>
                          <a:cs typeface="Arial"/>
                        </a:rPr>
                        <a:t>2014</a:t>
                      </a:r>
                    </a:p>
                    <a:p>
                      <a:pPr marL="0" marR="0" algn="l">
                        <a:spcBef>
                          <a:spcPts val="0"/>
                        </a:spcBef>
                        <a:spcAft>
                          <a:spcPts val="0"/>
                        </a:spcAft>
                      </a:pPr>
                      <a:endParaRPr lang="en-US" sz="1800" dirty="0" smtClean="0">
                        <a:solidFill>
                          <a:schemeClr val="tx1"/>
                        </a:solidFill>
                        <a:effectLst/>
                        <a:latin typeface="Calibri"/>
                        <a:ea typeface="Calibri"/>
                        <a:cs typeface="Arial"/>
                      </a:endParaRPr>
                    </a:p>
                    <a:p>
                      <a:pPr marL="285750" marR="0" indent="-285750" algn="l">
                        <a:spcBef>
                          <a:spcPts val="0"/>
                        </a:spcBef>
                        <a:spcAft>
                          <a:spcPts val="0"/>
                        </a:spcAft>
                        <a:buFont typeface="Courier New" pitchFamily="49" charset="0"/>
                        <a:buChar char="o"/>
                      </a:pPr>
                      <a:r>
                        <a:rPr lang="en-US" sz="1800" dirty="0" smtClean="0">
                          <a:solidFill>
                            <a:schemeClr val="tx1"/>
                          </a:solidFill>
                          <a:effectLst/>
                          <a:latin typeface="Calibri"/>
                          <a:ea typeface="Calibri"/>
                          <a:cs typeface="Arial"/>
                        </a:rPr>
                        <a:t>Link</a:t>
                      </a:r>
                      <a:r>
                        <a:rPr lang="en-US" sz="1800" baseline="0" dirty="0" smtClean="0">
                          <a:solidFill>
                            <a:schemeClr val="tx1"/>
                          </a:solidFill>
                          <a:effectLst/>
                          <a:latin typeface="Calibri"/>
                          <a:ea typeface="Calibri"/>
                          <a:cs typeface="Arial"/>
                        </a:rPr>
                        <a:t> to connection be sent on 18-12-2013</a:t>
                      </a:r>
                    </a:p>
                    <a:p>
                      <a:pPr marL="285750" marR="0" indent="-285750" algn="l">
                        <a:spcBef>
                          <a:spcPts val="0"/>
                        </a:spcBef>
                        <a:spcAft>
                          <a:spcPts val="0"/>
                        </a:spcAft>
                        <a:buFont typeface="Courier New" pitchFamily="49" charset="0"/>
                        <a:buChar char="o"/>
                      </a:pPr>
                      <a:r>
                        <a:rPr lang="en-US" sz="1800" baseline="0" dirty="0" smtClean="0">
                          <a:solidFill>
                            <a:schemeClr val="tx1"/>
                          </a:solidFill>
                          <a:effectLst/>
                          <a:latin typeface="Calibri"/>
                          <a:ea typeface="Calibri"/>
                          <a:cs typeface="Arial"/>
                        </a:rPr>
                        <a:t>Link to the video to be sent on 16-01-2014</a:t>
                      </a:r>
                      <a:endParaRPr lang="en-US" sz="1800" dirty="0">
                        <a:solidFill>
                          <a:schemeClr val="tx1"/>
                        </a:solidFill>
                        <a:effectLst/>
                        <a:latin typeface="Calibri"/>
                        <a:ea typeface="Calibri"/>
                        <a:cs typeface="Arial"/>
                      </a:endParaRPr>
                    </a:p>
                  </a:txBody>
                  <a:tcPr marL="68580" marR="68580" marT="0" marB="0"/>
                </a:tc>
                <a:tc>
                  <a:txBody>
                    <a:bodyPr/>
                    <a:lstStyle/>
                    <a:p>
                      <a:pPr marL="0" marR="0" algn="l">
                        <a:spcBef>
                          <a:spcPts val="0"/>
                        </a:spcBef>
                        <a:spcAft>
                          <a:spcPts val="0"/>
                        </a:spcAft>
                      </a:pPr>
                      <a:r>
                        <a:rPr lang="en-US" sz="1800" b="1" dirty="0" smtClean="0">
                          <a:effectLst/>
                          <a:latin typeface="Calibri"/>
                          <a:ea typeface="Calibri"/>
                          <a:cs typeface="Arial"/>
                        </a:rPr>
                        <a:t>Writing</a:t>
                      </a:r>
                      <a:r>
                        <a:rPr lang="en-US" sz="1800" b="1" baseline="0" dirty="0" smtClean="0">
                          <a:effectLst/>
                          <a:latin typeface="Calibri"/>
                          <a:ea typeface="Calibri"/>
                          <a:cs typeface="Arial"/>
                        </a:rPr>
                        <a:t> for Academic Journals </a:t>
                      </a:r>
                      <a:r>
                        <a:rPr lang="en-US" sz="1800" baseline="0" dirty="0" smtClean="0">
                          <a:effectLst/>
                          <a:latin typeface="Calibri"/>
                          <a:ea typeface="Calibri"/>
                          <a:cs typeface="Arial"/>
                        </a:rPr>
                        <a:t>(Roger Harris)</a:t>
                      </a:r>
                      <a:endParaRPr lang="en-US" sz="1800" dirty="0" smtClean="0">
                        <a:effectLst/>
                        <a:latin typeface="Calibri"/>
                        <a:ea typeface="Calibri"/>
                        <a:cs typeface="Arial"/>
                      </a:endParaRPr>
                    </a:p>
                    <a:p>
                      <a:pPr marL="0" marR="0" algn="l">
                        <a:spcBef>
                          <a:spcPts val="0"/>
                        </a:spcBef>
                        <a:spcAft>
                          <a:spcPts val="0"/>
                        </a:spcAft>
                      </a:pPr>
                      <a:r>
                        <a:rPr lang="en-US" sz="1800" dirty="0" smtClean="0">
                          <a:effectLst/>
                          <a:latin typeface="Calibri"/>
                          <a:ea typeface="Calibri"/>
                          <a:cs typeface="Arial"/>
                        </a:rPr>
                        <a:t>09:00 am</a:t>
                      </a:r>
                      <a:r>
                        <a:rPr lang="en-US" sz="1800" baseline="0" dirty="0" smtClean="0">
                          <a:effectLst/>
                          <a:latin typeface="Calibri"/>
                          <a:ea typeface="Calibri"/>
                          <a:cs typeface="Arial"/>
                        </a:rPr>
                        <a:t> Singapore  (16 -01-2014)</a:t>
                      </a:r>
                    </a:p>
                    <a:p>
                      <a:pPr marL="0" marR="0" algn="l">
                        <a:spcBef>
                          <a:spcPts val="0"/>
                        </a:spcBef>
                        <a:spcAft>
                          <a:spcPts val="0"/>
                        </a:spcAft>
                      </a:pPr>
                      <a:r>
                        <a:rPr lang="en-US" dirty="0" smtClean="0">
                          <a:hlinkClick r:id="rId2"/>
                        </a:rPr>
                        <a:t>http://es.calcuworld.com/conversores/conversor-de-husos-horarios/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effectLst/>
                          <a:latin typeface="+mn-lt"/>
                          <a:ea typeface="Calibri"/>
                          <a:cs typeface="Arial"/>
                        </a:rPr>
                        <a:t>Example: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effectLst/>
                          <a:latin typeface="+mn-lt"/>
                          <a:ea typeface="Calibri"/>
                          <a:cs typeface="Arial"/>
                        </a:rPr>
                        <a:t>09:00 Manila (16-01-2014)</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effectLst/>
                          <a:latin typeface="+mn-lt"/>
                          <a:ea typeface="Calibri"/>
                          <a:cs typeface="Arial"/>
                        </a:rPr>
                        <a:t>19:00 Mexico (15-01-2014)</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effectLst/>
                          <a:latin typeface="+mn-lt"/>
                          <a:ea typeface="Calibri"/>
                          <a:cs typeface="Arial"/>
                        </a:rPr>
                        <a:t>03:00 Johannesburg (16-01-2014)</a:t>
                      </a:r>
                      <a:endParaRPr lang="en-US" sz="1800" baseline="0" dirty="0">
                        <a:effectLst/>
                        <a:latin typeface="Calibri"/>
                        <a:ea typeface="Calibri"/>
                        <a:cs typeface="Arial"/>
                      </a:endParaRPr>
                    </a:p>
                  </a:txBody>
                  <a:tcPr marL="68580" marR="68580" marT="0" marB="0" anchor="ctr"/>
                </a:tc>
              </a:tr>
              <a:tr h="370840">
                <a:tc>
                  <a:txBody>
                    <a:bodyPr/>
                    <a:lstStyle/>
                    <a:p>
                      <a:pPr marL="0" marR="0" algn="l">
                        <a:spcBef>
                          <a:spcPts val="0"/>
                        </a:spcBef>
                        <a:spcAft>
                          <a:spcPts val="0"/>
                        </a:spcAft>
                      </a:pPr>
                      <a:r>
                        <a:rPr lang="en-GB" sz="1800" dirty="0">
                          <a:solidFill>
                            <a:srgbClr val="FF0000"/>
                          </a:solidFill>
                          <a:effectLst/>
                          <a:latin typeface="Calibri"/>
                          <a:ea typeface="Calibri"/>
                          <a:cs typeface="Calibri"/>
                        </a:rPr>
                        <a:t>January </a:t>
                      </a:r>
                      <a:r>
                        <a:rPr lang="en-GB" sz="1800" dirty="0" smtClean="0">
                          <a:solidFill>
                            <a:srgbClr val="FF0000"/>
                          </a:solidFill>
                          <a:effectLst/>
                          <a:latin typeface="Calibri"/>
                          <a:ea typeface="Calibri"/>
                          <a:cs typeface="Calibri"/>
                        </a:rPr>
                        <a:t>27, 2014 ** EXTENDED **</a:t>
                      </a:r>
                      <a:endParaRPr lang="en-US" sz="1800" dirty="0">
                        <a:solidFill>
                          <a:srgbClr val="FF0000"/>
                        </a:solidFill>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n-GB" sz="1800" dirty="0" smtClean="0">
                          <a:effectLst/>
                          <a:latin typeface="Calibri"/>
                          <a:ea typeface="Calibri"/>
                          <a:cs typeface="Calibri"/>
                        </a:rPr>
                        <a:t>Paper </a:t>
                      </a:r>
                      <a:r>
                        <a:rPr lang="en-GB" sz="1800" dirty="0">
                          <a:effectLst/>
                          <a:latin typeface="Calibri"/>
                          <a:ea typeface="Calibri"/>
                          <a:cs typeface="Calibri"/>
                        </a:rPr>
                        <a:t>submission </a:t>
                      </a:r>
                      <a:endParaRPr lang="en-US" sz="1800" dirty="0">
                        <a:effectLst/>
                        <a:latin typeface="Calibri"/>
                        <a:ea typeface="Calibri"/>
                        <a:cs typeface="Arial"/>
                      </a:endParaRPr>
                    </a:p>
                  </a:txBody>
                  <a:tcPr marL="68580" marR="68580" marT="0" marB="0" anchor="ctr"/>
                </a:tc>
              </a:tr>
              <a:tr h="370840">
                <a:tc>
                  <a:txBody>
                    <a:bodyPr/>
                    <a:lstStyle/>
                    <a:p>
                      <a:pPr marL="0" marR="0" algn="l">
                        <a:spcBef>
                          <a:spcPts val="0"/>
                        </a:spcBef>
                        <a:spcAft>
                          <a:spcPts val="0"/>
                        </a:spcAft>
                      </a:pPr>
                      <a:r>
                        <a:rPr lang="en-US" sz="1800" dirty="0" smtClean="0">
                          <a:effectLst/>
                          <a:latin typeface="Calibri"/>
                          <a:ea typeface="Calibri"/>
                          <a:cs typeface="Arial"/>
                        </a:rPr>
                        <a:t>April</a:t>
                      </a:r>
                      <a:r>
                        <a:rPr lang="en-US" sz="1800" baseline="0" dirty="0" smtClean="0">
                          <a:effectLst/>
                          <a:latin typeface="Calibri"/>
                          <a:ea typeface="Calibri"/>
                          <a:cs typeface="Arial"/>
                        </a:rPr>
                        <a:t> 2014</a:t>
                      </a:r>
                      <a:endParaRPr lang="en-US" sz="1800" dirty="0">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n-US" sz="1800" dirty="0" smtClean="0">
                          <a:effectLst/>
                          <a:latin typeface="Calibri"/>
                          <a:ea typeface="Calibri"/>
                          <a:cs typeface="Arial"/>
                        </a:rPr>
                        <a:t>Notifications</a:t>
                      </a:r>
                      <a:r>
                        <a:rPr lang="en-US" sz="1800" baseline="0" dirty="0" smtClean="0">
                          <a:effectLst/>
                          <a:latin typeface="Calibri"/>
                          <a:ea typeface="Calibri"/>
                          <a:cs typeface="Arial"/>
                        </a:rPr>
                        <a:t> to authors</a:t>
                      </a:r>
                      <a:endParaRPr lang="en-US" sz="1800" dirty="0">
                        <a:effectLst/>
                        <a:latin typeface="Calibri"/>
                        <a:ea typeface="Calibri"/>
                        <a:cs typeface="Arial"/>
                      </a:endParaRPr>
                    </a:p>
                  </a:txBody>
                  <a:tcPr marL="68580" marR="68580" marT="0" marB="0" anchor="ctr"/>
                </a:tc>
              </a:tr>
              <a:tr h="370840">
                <a:tc>
                  <a:txBody>
                    <a:bodyPr/>
                    <a:lstStyle/>
                    <a:p>
                      <a:pPr marL="0" marR="0" algn="l">
                        <a:spcBef>
                          <a:spcPts val="0"/>
                        </a:spcBef>
                        <a:spcAft>
                          <a:spcPts val="0"/>
                        </a:spcAft>
                      </a:pPr>
                      <a:r>
                        <a:rPr lang="en-GB" sz="1800" dirty="0">
                          <a:effectLst/>
                          <a:latin typeface="Calibri"/>
                          <a:ea typeface="Calibri"/>
                          <a:cs typeface="Calibri"/>
                        </a:rPr>
                        <a:t>May 2014</a:t>
                      </a:r>
                      <a:endParaRPr lang="en-US" sz="1800" dirty="0">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n-GB" sz="1800" dirty="0" smtClean="0">
                          <a:effectLst/>
                          <a:latin typeface="Calibri"/>
                          <a:ea typeface="Calibri"/>
                          <a:cs typeface="Calibri"/>
                        </a:rPr>
                        <a:t>Revised </a:t>
                      </a:r>
                      <a:r>
                        <a:rPr lang="en-GB" sz="1800" dirty="0">
                          <a:effectLst/>
                          <a:latin typeface="Calibri"/>
                          <a:ea typeface="Calibri"/>
                          <a:cs typeface="Calibri"/>
                        </a:rPr>
                        <a:t>paper submission (final manuscript</a:t>
                      </a:r>
                      <a:r>
                        <a:rPr lang="en-GB" sz="1800" dirty="0" smtClean="0">
                          <a:effectLst/>
                          <a:latin typeface="Calibri"/>
                          <a:ea typeface="Calibri"/>
                          <a:cs typeface="Calibri"/>
                        </a:rPr>
                        <a:t>)</a:t>
                      </a:r>
                      <a:endParaRPr lang="en-US" sz="1800" dirty="0">
                        <a:effectLst/>
                        <a:latin typeface="Calibri"/>
                        <a:ea typeface="Calibri"/>
                        <a:cs typeface="Arial"/>
                      </a:endParaRPr>
                    </a:p>
                  </a:txBody>
                  <a:tcPr marL="68580" marR="68580" marT="0" marB="0" anchor="ctr"/>
                </a:tc>
              </a:tr>
              <a:tr h="370840">
                <a:tc>
                  <a:txBody>
                    <a:bodyPr/>
                    <a:lstStyle/>
                    <a:p>
                      <a:pPr marL="0" marR="0" algn="l">
                        <a:spcBef>
                          <a:spcPts val="0"/>
                        </a:spcBef>
                        <a:spcAft>
                          <a:spcPts val="0"/>
                        </a:spcAft>
                      </a:pPr>
                      <a:r>
                        <a:rPr lang="en-GB" sz="1800" dirty="0">
                          <a:effectLst/>
                          <a:latin typeface="Calibri"/>
                          <a:ea typeface="Calibri"/>
                          <a:cs typeface="Calibri"/>
                        </a:rPr>
                        <a:t>June 2014</a:t>
                      </a:r>
                      <a:endParaRPr lang="en-US" sz="1800" dirty="0">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n-GB" sz="1800" dirty="0">
                          <a:effectLst/>
                          <a:latin typeface="Calibri"/>
                          <a:ea typeface="Calibri"/>
                          <a:cs typeface="Calibri"/>
                        </a:rPr>
                        <a:t>Notification of review </a:t>
                      </a:r>
                      <a:r>
                        <a:rPr lang="en-GB" sz="1800" dirty="0" smtClean="0">
                          <a:effectLst/>
                          <a:latin typeface="Calibri"/>
                          <a:ea typeface="Calibri"/>
                          <a:cs typeface="Calibri"/>
                        </a:rPr>
                        <a:t>results</a:t>
                      </a:r>
                      <a:endParaRPr lang="en-US" sz="1800" dirty="0">
                        <a:effectLst/>
                        <a:latin typeface="Calibri"/>
                        <a:ea typeface="Calibri"/>
                        <a:cs typeface="Arial"/>
                      </a:endParaRPr>
                    </a:p>
                  </a:txBody>
                  <a:tcPr marL="68580" marR="68580" marT="0" marB="0" anchor="ctr"/>
                </a:tc>
              </a:tr>
              <a:tr h="370840">
                <a:tc>
                  <a:txBody>
                    <a:bodyPr/>
                    <a:lstStyle/>
                    <a:p>
                      <a:pPr marL="0" marR="0" algn="l">
                        <a:spcBef>
                          <a:spcPts val="0"/>
                        </a:spcBef>
                        <a:spcAft>
                          <a:spcPts val="0"/>
                        </a:spcAft>
                      </a:pPr>
                      <a:r>
                        <a:rPr lang="en-GB" sz="1800" dirty="0">
                          <a:effectLst/>
                          <a:latin typeface="Calibri"/>
                          <a:ea typeface="Calibri"/>
                          <a:cs typeface="Calibri"/>
                        </a:rPr>
                        <a:t>July/August 2014</a:t>
                      </a:r>
                      <a:endParaRPr lang="en-US" sz="1800" dirty="0">
                        <a:effectLst/>
                        <a:latin typeface="Calibri"/>
                        <a:ea typeface="Calibri"/>
                        <a:cs typeface="Arial"/>
                      </a:endParaRPr>
                    </a:p>
                  </a:txBody>
                  <a:tcPr marL="68580" marR="68580" marT="0" marB="0" anchor="ctr"/>
                </a:tc>
                <a:tc>
                  <a:txBody>
                    <a:bodyPr/>
                    <a:lstStyle/>
                    <a:p>
                      <a:pPr marL="0" marR="0" algn="l">
                        <a:spcBef>
                          <a:spcPts val="0"/>
                        </a:spcBef>
                        <a:spcAft>
                          <a:spcPts val="0"/>
                        </a:spcAft>
                      </a:pPr>
                      <a:r>
                        <a:rPr lang="en-GB" sz="1800" dirty="0">
                          <a:effectLst/>
                          <a:latin typeface="Calibri"/>
                          <a:ea typeface="Calibri"/>
                          <a:cs typeface="Calibri"/>
                        </a:rPr>
                        <a:t>Target publication </a:t>
                      </a:r>
                      <a:r>
                        <a:rPr lang="en-GB" sz="1800" dirty="0" smtClean="0">
                          <a:effectLst/>
                          <a:latin typeface="Calibri"/>
                          <a:ea typeface="Calibri"/>
                          <a:cs typeface="Calibri"/>
                        </a:rPr>
                        <a:t>date</a:t>
                      </a:r>
                      <a:endParaRPr lang="en-US" sz="1800" dirty="0">
                        <a:effectLst/>
                        <a:latin typeface="Calibri"/>
                        <a:ea typeface="Calibri"/>
                        <a:cs typeface="Arial"/>
                      </a:endParaRPr>
                    </a:p>
                  </a:txBody>
                  <a:tcPr marL="68580" marR="68580" marT="0" marB="0" anchor="ctr"/>
                </a:tc>
              </a:tr>
            </a:tbl>
          </a:graphicData>
        </a:graphic>
      </p:graphicFrame>
      <p:sp>
        <p:nvSpPr>
          <p:cNvPr id="5" name="Date Placeholder 3"/>
          <p:cNvSpPr>
            <a:spLocks noGrp="1"/>
          </p:cNvSpPr>
          <p:nvPr>
            <p:ph type="dt" sz="half" idx="4294967295"/>
          </p:nvPr>
        </p:nvSpPr>
        <p:spPr>
          <a:xfrm>
            <a:off x="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SIRCA BOOTCAMP</a:t>
            </a:r>
            <a:endParaRPr lang="en-US" dirty="0"/>
          </a:p>
        </p:txBody>
      </p:sp>
      <p:sp>
        <p:nvSpPr>
          <p:cNvPr id="6" name="Slide Number Placeholder 5"/>
          <p:cNvSpPr>
            <a:spLocks noGrp="1"/>
          </p:cNvSpPr>
          <p:nvPr>
            <p:ph type="sldNum" sz="quarter" idx="4294967295"/>
          </p:nvPr>
        </p:nvSpPr>
        <p:spPr>
          <a:xfrm>
            <a:off x="5562600" y="6492875"/>
            <a:ext cx="358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 Cape Town, South Africa, 9-11 December 2013 - </a:t>
            </a:r>
            <a:fld id="{CA68C85C-11B0-4D70-ADE5-607324FFAC09}" type="slidenum">
              <a:rPr lang="en-US" smtClean="0"/>
              <a:pPr/>
              <a:t>9</a:t>
            </a:fld>
            <a:endParaRPr lang="en-US" dirty="0"/>
          </a:p>
        </p:txBody>
      </p:sp>
      <p:pic>
        <p:nvPicPr>
          <p:cNvPr id="7" name="Picture 6" descr="SIRCA"/>
          <p:cNvPicPr/>
          <p:nvPr/>
        </p:nvPicPr>
        <p:blipFill>
          <a:blip r:embed="rId3" cstate="print"/>
          <a:srcRect/>
          <a:stretch>
            <a:fillRect/>
          </a:stretch>
        </p:blipFill>
        <p:spPr bwMode="auto">
          <a:xfrm>
            <a:off x="7315200" y="304800"/>
            <a:ext cx="1561577" cy="493390"/>
          </a:xfrm>
          <a:prstGeom prst="rect">
            <a:avLst/>
          </a:prstGeom>
          <a:noFill/>
          <a:ln w="9525">
            <a:noFill/>
            <a:miter lim="800000"/>
            <a:headEnd/>
            <a:tailEnd/>
          </a:ln>
        </p:spPr>
      </p:pic>
    </p:spTree>
    <p:extLst>
      <p:ext uri="{BB962C8B-B14F-4D97-AF65-F5344CB8AC3E}">
        <p14:creationId xmlns:p14="http://schemas.microsoft.com/office/powerpoint/2010/main" val="20395128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1268</TotalTime>
  <Words>759</Words>
  <Application>Microsoft Office PowerPoint</Application>
  <PresentationFormat>On-screen Show (4:3)</PresentationFormat>
  <Paragraphs>124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Proposal for a Special Edition on Strengthening Information Society Research Capacity Alliance (SIRCA)   Maria Soledad Ramirez Montoya and Elsa Estevez    SIRCA Boot camp Cape Town, South Africa 10 December 2013</vt:lpstr>
      <vt:lpstr>OUTLINE</vt:lpstr>
      <vt:lpstr>MOTIVATION – ADDED VALUE OF OUR RESEARCH </vt:lpstr>
      <vt:lpstr>The journal – EJISDC</vt:lpstr>
      <vt:lpstr>PAPERS</vt:lpstr>
      <vt:lpstr>REQUIREMENTS</vt:lpstr>
      <vt:lpstr>SUBMISSIONS</vt:lpstr>
      <vt:lpstr>GUIDELINES</vt:lpstr>
      <vt:lpstr>IMPORTANT DATES</vt:lpstr>
      <vt:lpstr>TEAM</vt:lpstr>
      <vt:lpstr>Questions? </vt:lpstr>
      <vt:lpstr>Many thanks!    Marisol – solramirez@tecvirtual.mx Elsa – elsa@iist.unu.edu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Proposal for a Special Edition on Strengthening Information Society Research Capacity Alliance (SIRCA)   Maria Soledad Ramirez Montoya and Elsa Estevez    SIRCA Boot camp Cape Town, South Africa 9-11 December 2013</dc:title>
  <dc:creator>elsa</dc:creator>
  <cp:lastModifiedBy>Krish</cp:lastModifiedBy>
  <cp:revision>19</cp:revision>
  <dcterms:created xsi:type="dcterms:W3CDTF">2013-12-08T09:47:47Z</dcterms:created>
  <dcterms:modified xsi:type="dcterms:W3CDTF">2013-12-10T11:00:40Z</dcterms:modified>
</cp:coreProperties>
</file>