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4" r:id="rId3"/>
    <p:sldId id="259" r:id="rId4"/>
    <p:sldId id="260" r:id="rId5"/>
    <p:sldId id="262" r:id="rId6"/>
    <p:sldId id="271" r:id="rId7"/>
    <p:sldId id="274" r:id="rId8"/>
    <p:sldId id="275" r:id="rId9"/>
    <p:sldId id="276" r:id="rId10"/>
    <p:sldId id="277" r:id="rId11"/>
    <p:sldId id="272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48" autoAdjust="0"/>
    <p:restoredTop sz="94686" autoAdjust="0"/>
  </p:normalViewPr>
  <p:slideViewPr>
    <p:cSldViewPr snapToGrid="0">
      <p:cViewPr varScale="1">
        <p:scale>
          <a:sx n="74" d="100"/>
          <a:sy n="74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-93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9E6BAD-88A9-4104-A28B-35D0E9BDC38A}" type="doc">
      <dgm:prSet loTypeId="urn:microsoft.com/office/officeart/2005/8/layout/matrix3" loCatId="matrix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F328C7E-ABA3-4258-BA47-A6F1A17BCE1B}">
      <dgm:prSet phldrT="[Text]" custT="1"/>
      <dgm:spPr/>
      <dgm:t>
        <a:bodyPr/>
        <a:lstStyle/>
        <a:p>
          <a:r>
            <a:rPr lang="en-GB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Interact</a:t>
          </a:r>
          <a:r>
            <a: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with stakeholders to ensure relevance of research questions and outputs.</a:t>
          </a:r>
          <a:endParaRPr lang="en-GB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3D3E60D7-52BB-4A68-8807-B0B67F43BE9D}" type="parTrans" cxnId="{98CABA52-C3AD-45BC-904E-40752821E059}">
      <dgm:prSet/>
      <dgm:spPr/>
      <dgm:t>
        <a:bodyPr/>
        <a:lstStyle/>
        <a:p>
          <a:endParaRPr lang="en-GB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325972DA-C898-4241-ACBB-B654C99B99F1}" type="sibTrans" cxnId="{98CABA52-C3AD-45BC-904E-40752821E059}">
      <dgm:prSet/>
      <dgm:spPr/>
      <dgm:t>
        <a:bodyPr/>
        <a:lstStyle/>
        <a:p>
          <a:endParaRPr lang="en-GB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6A7E481A-E6AB-4DD5-9B1C-2179419A182A}">
      <dgm:prSet custT="1"/>
      <dgm:spPr/>
      <dgm:t>
        <a:bodyPr/>
        <a:lstStyle/>
        <a:p>
          <a:r>
            <a: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Identify </a:t>
          </a:r>
          <a:r>
            <a:rPr lang="en-GB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uptake</a:t>
          </a:r>
          <a:r>
            <a: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pathways as part of project design. </a:t>
          </a:r>
        </a:p>
      </dgm:t>
    </dgm:pt>
    <dgm:pt modelId="{D4B7E5A2-39C5-4FB0-8767-EBB08632C393}" type="parTrans" cxnId="{FB888FEF-3E8B-4F07-B4F4-EDA16EB0323C}">
      <dgm:prSet/>
      <dgm:spPr/>
      <dgm:t>
        <a:bodyPr/>
        <a:lstStyle/>
        <a:p>
          <a:endParaRPr lang="en-GB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447DE0BF-6240-4F66-9355-158C6C3027A1}" type="sibTrans" cxnId="{FB888FEF-3E8B-4F07-B4F4-EDA16EB0323C}">
      <dgm:prSet/>
      <dgm:spPr/>
      <dgm:t>
        <a:bodyPr/>
        <a:lstStyle/>
        <a:p>
          <a:endParaRPr lang="en-GB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A37968EC-2426-4AF6-91D8-40D30CFE2EF4}">
      <dgm:prSet custT="1"/>
      <dgm:spPr/>
      <dgm:t>
        <a:bodyPr/>
        <a:lstStyle/>
        <a:p>
          <a:r>
            <a:rPr lang="en-GB" sz="2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Design</a:t>
          </a:r>
          <a:r>
            <a:rPr lang="en-GB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projects to meet end users’ needs and aspirations.</a:t>
          </a:r>
        </a:p>
      </dgm:t>
    </dgm:pt>
    <dgm:pt modelId="{6D1E0015-1F6B-4811-826B-B1DAB6C22445}" type="parTrans" cxnId="{74C0217E-AB68-4657-9AC0-7B9FBA2601FA}">
      <dgm:prSet/>
      <dgm:spPr/>
      <dgm:t>
        <a:bodyPr/>
        <a:lstStyle/>
        <a:p>
          <a:endParaRPr lang="en-GB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BFF1C62E-3BEC-4AE9-95FE-D38C927973D0}" type="sibTrans" cxnId="{74C0217E-AB68-4657-9AC0-7B9FBA2601FA}">
      <dgm:prSet/>
      <dgm:spPr/>
      <dgm:t>
        <a:bodyPr/>
        <a:lstStyle/>
        <a:p>
          <a:endParaRPr lang="en-GB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E1BE84E8-49D7-4B48-87FA-51C243F41F86}">
      <dgm:prSet custT="1"/>
      <dgm:spPr/>
      <dgm:t>
        <a:bodyPr/>
        <a:lstStyle/>
        <a:p>
          <a:r>
            <a:rPr lang="en-GB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Share and publish experiences of how research results have been </a:t>
          </a:r>
          <a:r>
            <a:rPr lang="en-GB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‘translated’</a:t>
          </a:r>
          <a:r>
            <a:rPr lang="en-GB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or used for a non-scientific audience.</a:t>
          </a:r>
          <a:endParaRPr lang="en-GB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FC6B9DAF-2607-4469-8491-75947C37ADE8}" type="parTrans" cxnId="{812A3F91-BEA5-4880-882D-B4DF4852B9A9}">
      <dgm:prSet/>
      <dgm:spPr/>
      <dgm:t>
        <a:bodyPr/>
        <a:lstStyle/>
        <a:p>
          <a:endParaRPr lang="en-GB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46E8DE56-8D3A-4A4D-B9E7-AE21FB7CEDD2}" type="sibTrans" cxnId="{812A3F91-BEA5-4880-882D-B4DF4852B9A9}">
      <dgm:prSet/>
      <dgm:spPr/>
      <dgm:t>
        <a:bodyPr/>
        <a:lstStyle/>
        <a:p>
          <a:endParaRPr lang="en-GB" sz="2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2A3AE768-9E59-49F9-BC8C-13A7B6A968B5}" type="pres">
      <dgm:prSet presAssocID="{9C9E6BAD-88A9-4104-A28B-35D0E9BDC38A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79FC319-1FB2-4291-A06B-182966131A96}" type="pres">
      <dgm:prSet presAssocID="{9C9E6BAD-88A9-4104-A28B-35D0E9BDC38A}" presName="diamond" presStyleLbl="bgShp" presStyleIdx="0" presStyleCnt="1"/>
      <dgm:spPr/>
    </dgm:pt>
    <dgm:pt modelId="{B7F0B899-9D99-4038-B171-FB98026F9D7C}" type="pres">
      <dgm:prSet presAssocID="{9C9E6BAD-88A9-4104-A28B-35D0E9BDC38A}" presName="quad1" presStyleLbl="node1" presStyleIdx="0" presStyleCnt="4" custScaleX="187993" custLinFactNeighborX="-5452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DA75530-A540-4FBB-A456-FD951F3478D1}" type="pres">
      <dgm:prSet presAssocID="{9C9E6BAD-88A9-4104-A28B-35D0E9BDC38A}" presName="quad2" presStyleLbl="node1" presStyleIdx="1" presStyleCnt="4" custScaleX="187993" custLinFactNeighborX="5008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C3FDE74-4067-4413-90EE-0DD97F31CF0A}" type="pres">
      <dgm:prSet presAssocID="{9C9E6BAD-88A9-4104-A28B-35D0E9BDC38A}" presName="quad3" presStyleLbl="node1" presStyleIdx="2" presStyleCnt="4" custScaleX="187993" custLinFactNeighborX="-5452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ED99989-D17C-4F57-9323-9F02245437CD}" type="pres">
      <dgm:prSet presAssocID="{9C9E6BAD-88A9-4104-A28B-35D0E9BDC38A}" presName="quad4" presStyleLbl="node1" presStyleIdx="3" presStyleCnt="4" custScaleX="187993" custLinFactNeighborX="5008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E597E95-9A5E-480F-A11F-690F263EA5EC}" type="presOf" srcId="{E1BE84E8-49D7-4B48-87FA-51C243F41F86}" destId="{0ED99989-D17C-4F57-9323-9F02245437CD}" srcOrd="0" destOrd="0" presId="urn:microsoft.com/office/officeart/2005/8/layout/matrix3"/>
    <dgm:cxn modelId="{74C0217E-AB68-4657-9AC0-7B9FBA2601FA}" srcId="{9C9E6BAD-88A9-4104-A28B-35D0E9BDC38A}" destId="{A37968EC-2426-4AF6-91D8-40D30CFE2EF4}" srcOrd="2" destOrd="0" parTransId="{6D1E0015-1F6B-4811-826B-B1DAB6C22445}" sibTransId="{BFF1C62E-3BEC-4AE9-95FE-D38C927973D0}"/>
    <dgm:cxn modelId="{812A3F91-BEA5-4880-882D-B4DF4852B9A9}" srcId="{9C9E6BAD-88A9-4104-A28B-35D0E9BDC38A}" destId="{E1BE84E8-49D7-4B48-87FA-51C243F41F86}" srcOrd="3" destOrd="0" parTransId="{FC6B9DAF-2607-4469-8491-75947C37ADE8}" sibTransId="{46E8DE56-8D3A-4A4D-B9E7-AE21FB7CEDD2}"/>
    <dgm:cxn modelId="{812F6B26-E92B-4B00-8B99-31F15A18C999}" type="presOf" srcId="{A37968EC-2426-4AF6-91D8-40D30CFE2EF4}" destId="{DC3FDE74-4067-4413-90EE-0DD97F31CF0A}" srcOrd="0" destOrd="0" presId="urn:microsoft.com/office/officeart/2005/8/layout/matrix3"/>
    <dgm:cxn modelId="{79BCF748-5DCC-4D52-88C8-269F1501BA63}" type="presOf" srcId="{9C9E6BAD-88A9-4104-A28B-35D0E9BDC38A}" destId="{2A3AE768-9E59-49F9-BC8C-13A7B6A968B5}" srcOrd="0" destOrd="0" presId="urn:microsoft.com/office/officeart/2005/8/layout/matrix3"/>
    <dgm:cxn modelId="{98CABA52-C3AD-45BC-904E-40752821E059}" srcId="{9C9E6BAD-88A9-4104-A28B-35D0E9BDC38A}" destId="{DF328C7E-ABA3-4258-BA47-A6F1A17BCE1B}" srcOrd="0" destOrd="0" parTransId="{3D3E60D7-52BB-4A68-8807-B0B67F43BE9D}" sibTransId="{325972DA-C898-4241-ACBB-B654C99B99F1}"/>
    <dgm:cxn modelId="{D7595E95-593E-47F2-95E5-2636072D6DE1}" type="presOf" srcId="{DF328C7E-ABA3-4258-BA47-A6F1A17BCE1B}" destId="{B7F0B899-9D99-4038-B171-FB98026F9D7C}" srcOrd="0" destOrd="0" presId="urn:microsoft.com/office/officeart/2005/8/layout/matrix3"/>
    <dgm:cxn modelId="{FB888FEF-3E8B-4F07-B4F4-EDA16EB0323C}" srcId="{9C9E6BAD-88A9-4104-A28B-35D0E9BDC38A}" destId="{6A7E481A-E6AB-4DD5-9B1C-2179419A182A}" srcOrd="1" destOrd="0" parTransId="{D4B7E5A2-39C5-4FB0-8767-EBB08632C393}" sibTransId="{447DE0BF-6240-4F66-9355-158C6C3027A1}"/>
    <dgm:cxn modelId="{263C3505-91AD-4CBC-99DE-4821C624FBDD}" type="presOf" srcId="{6A7E481A-E6AB-4DD5-9B1C-2179419A182A}" destId="{FDA75530-A540-4FBB-A456-FD951F3478D1}" srcOrd="0" destOrd="0" presId="urn:microsoft.com/office/officeart/2005/8/layout/matrix3"/>
    <dgm:cxn modelId="{48691617-B025-45B8-80D7-2B9696233C1D}" type="presParOf" srcId="{2A3AE768-9E59-49F9-BC8C-13A7B6A968B5}" destId="{079FC319-1FB2-4291-A06B-182966131A96}" srcOrd="0" destOrd="0" presId="urn:microsoft.com/office/officeart/2005/8/layout/matrix3"/>
    <dgm:cxn modelId="{E0198423-FE9E-4DBB-939F-1094B2B4130A}" type="presParOf" srcId="{2A3AE768-9E59-49F9-BC8C-13A7B6A968B5}" destId="{B7F0B899-9D99-4038-B171-FB98026F9D7C}" srcOrd="1" destOrd="0" presId="urn:microsoft.com/office/officeart/2005/8/layout/matrix3"/>
    <dgm:cxn modelId="{E2BD4865-1C85-4E16-A87F-12BE749D494F}" type="presParOf" srcId="{2A3AE768-9E59-49F9-BC8C-13A7B6A968B5}" destId="{FDA75530-A540-4FBB-A456-FD951F3478D1}" srcOrd="2" destOrd="0" presId="urn:microsoft.com/office/officeart/2005/8/layout/matrix3"/>
    <dgm:cxn modelId="{25D0E16F-23A9-4A6F-8CD2-FA4DC0EBA3CF}" type="presParOf" srcId="{2A3AE768-9E59-49F9-BC8C-13A7B6A968B5}" destId="{DC3FDE74-4067-4413-90EE-0DD97F31CF0A}" srcOrd="3" destOrd="0" presId="urn:microsoft.com/office/officeart/2005/8/layout/matrix3"/>
    <dgm:cxn modelId="{43185AE8-2519-4273-9988-B4469351B3FC}" type="presParOf" srcId="{2A3AE768-9E59-49F9-BC8C-13A7B6A968B5}" destId="{0ED99989-D17C-4F57-9323-9F02245437C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9FC319-1FB2-4291-A06B-182966131A96}">
      <dsp:nvSpPr>
        <dsp:cNvPr id="0" name=""/>
        <dsp:cNvSpPr/>
      </dsp:nvSpPr>
      <dsp:spPr>
        <a:xfrm>
          <a:off x="1772227" y="0"/>
          <a:ext cx="5599544" cy="5599544"/>
        </a:xfrm>
        <a:prstGeom prst="diamond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tint val="4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B7F0B899-9D99-4038-B171-FB98026F9D7C}">
      <dsp:nvSpPr>
        <dsp:cNvPr id="0" name=""/>
        <dsp:cNvSpPr/>
      </dsp:nvSpPr>
      <dsp:spPr>
        <a:xfrm>
          <a:off x="152671" y="531956"/>
          <a:ext cx="4105433" cy="218382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Interact</a:t>
          </a:r>
          <a:r>
            <a:rPr lang="en-GB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with stakeholders to ensure relevance of research questions and outputs.</a:t>
          </a:r>
          <a:endParaRPr lang="en-GB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sp:txBody>
      <dsp:txXfrm>
        <a:off x="259276" y="638561"/>
        <a:ext cx="3892223" cy="1970612"/>
      </dsp:txXfrm>
    </dsp:sp>
    <dsp:sp modelId="{FDA75530-A540-4FBB-A456-FD951F3478D1}">
      <dsp:nvSpPr>
        <dsp:cNvPr id="0" name=""/>
        <dsp:cNvSpPr/>
      </dsp:nvSpPr>
      <dsp:spPr>
        <a:xfrm>
          <a:off x="4788977" y="531956"/>
          <a:ext cx="4105433" cy="218382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Identify </a:t>
          </a:r>
          <a:r>
            <a:rPr lang="en-GB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uptake</a:t>
          </a:r>
          <a:r>
            <a:rPr lang="en-GB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pathways as part of project design. </a:t>
          </a:r>
        </a:p>
      </dsp:txBody>
      <dsp:txXfrm>
        <a:off x="4895582" y="638561"/>
        <a:ext cx="3892223" cy="1970612"/>
      </dsp:txXfrm>
    </dsp:sp>
    <dsp:sp modelId="{DC3FDE74-4067-4413-90EE-0DD97F31CF0A}">
      <dsp:nvSpPr>
        <dsp:cNvPr id="0" name=""/>
        <dsp:cNvSpPr/>
      </dsp:nvSpPr>
      <dsp:spPr>
        <a:xfrm>
          <a:off x="152671" y="2883765"/>
          <a:ext cx="4105433" cy="218382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Design</a:t>
          </a:r>
          <a:r>
            <a:rPr lang="en-GB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projects to meet end users’ needs and aspirations.</a:t>
          </a:r>
        </a:p>
      </dsp:txBody>
      <dsp:txXfrm>
        <a:off x="259276" y="2990370"/>
        <a:ext cx="3892223" cy="1970612"/>
      </dsp:txXfrm>
    </dsp:sp>
    <dsp:sp modelId="{0ED99989-D17C-4F57-9323-9F02245437CD}">
      <dsp:nvSpPr>
        <dsp:cNvPr id="0" name=""/>
        <dsp:cNvSpPr/>
      </dsp:nvSpPr>
      <dsp:spPr>
        <a:xfrm>
          <a:off x="4788977" y="2883765"/>
          <a:ext cx="4105433" cy="218382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Share and publish experiences of how research results have been </a:t>
          </a:r>
          <a:r>
            <a:rPr lang="en-GB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‘translated’</a:t>
          </a:r>
          <a:r>
            <a:rPr lang="en-GB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or used for a non-scientific audience.</a:t>
          </a:r>
          <a:endParaRPr lang="en-GB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sp:txBody>
      <dsp:txXfrm>
        <a:off x="4895582" y="2990370"/>
        <a:ext cx="3892223" cy="19706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7F123-1B07-46A4-B9B3-821FEE94E800}" type="datetimeFigureOut">
              <a:rPr lang="en-GB" smtClean="0"/>
              <a:pPr/>
              <a:t>10/12/2013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375B3-1F9F-425C-BE14-78300819E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908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F52777-DE2A-4447-9508-D2B6BCF9760F}" type="datetimeFigureOut">
              <a:rPr lang="en-GB" smtClean="0"/>
              <a:pPr/>
              <a:t>10/12/2013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64A88F-573D-475D-AEB8-A9F1AA31CD7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245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Researchers need to have the intent of influencing policy and practice.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They need to produce high-quality research.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Academic incentive and reward systems need to move away from a focus on publishing and citation-counting and more towards the promotion of research that achieves social and economic impact.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Research results need to be better communicated to wider audiences, including the public, civil society and policy-makers.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ICTs need to be used more effectively to improve research communication and to allow researchers to engage with other stakeholders in processes of knowledge sharing.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Intermediaries between researchers and practitioners - individuals and/or organisations - effectively promote research findings to wider audiences where researchers themselves do not (for whatever reason).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role of policy entrepreneurs is fostered among suitable researchers and research institutions. 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Formal or informal networks of researchers, practitioners and policy-makers exist to facilitate interchanges among stakeholders and promote the take-up of research results.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Researchers engage with the political context of their work.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Researchers engage with the users of their research in order to understand the demand- side dynamics of the use of their research in practice and policy circles.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 is effective engagement between researchers, practitioners and policy-makers that serves to overcome the various barriers between them.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31956-8AD0-4332-8058-15C94574350F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1A52-2C45-447D-8D61-703021252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57F3D-A13C-4E7A-BEE4-0152D0534B0B}" type="datetime1">
              <a:rPr lang="en-GB" smtClean="0"/>
              <a:pPr/>
              <a:t>10/12/2013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Politics and Participation  -  Roger Harris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1A52-2C45-447D-8D61-703021252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7173E-5B50-4E59-B5A1-744E15229FB5}" type="datetime1">
              <a:rPr lang="en-GB" smtClean="0"/>
              <a:pPr/>
              <a:t>10/12/2013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Politics and Participation  -  Roger Harris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1A52-2C45-447D-8D61-703021252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55F14-C4A0-4EC2-B526-A5A39C251C13}" type="datetimeFigureOut">
              <a:rPr lang="en-GB" smtClean="0"/>
              <a:pPr/>
              <a:t>10/12/2013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F7AA-983E-4451-8176-D0B2C18B4C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55F14-C4A0-4EC2-B526-A5A39C251C13}" type="datetimeFigureOut">
              <a:rPr lang="en-GB" smtClean="0"/>
              <a:pPr/>
              <a:t>10/12/2013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F7AA-983E-4451-8176-D0B2C18B4C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55F14-C4A0-4EC2-B526-A5A39C251C13}" type="datetimeFigureOut">
              <a:rPr lang="en-GB" smtClean="0"/>
              <a:pPr/>
              <a:t>10/12/2013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F7AA-983E-4451-8176-D0B2C18B4CA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16"/>
            <a:ext cx="8209128" cy="878887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F467C-33B0-4F04-B35C-E44CF3C6FDD6}" type="datetime1">
              <a:rPr lang="en-GB" smtClean="0"/>
              <a:pPr/>
              <a:t>10/12/2013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Politics and Participation  -  Roger Harris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1A52-2C45-447D-8D61-703021252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2C2AE-E089-479A-B348-6EE83C6357A5}" type="datetime1">
              <a:rPr lang="en-GB" smtClean="0"/>
              <a:pPr/>
              <a:t>10/12/2013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Politics and Participation  -  Roger Harris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1A52-2C45-447D-8D61-703021252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996"/>
            <a:ext cx="8229600" cy="677075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53729"/>
            <a:ext cx="4038600" cy="5401196"/>
          </a:xfrm>
        </p:spPr>
        <p:txBody>
          <a:bodyPr/>
          <a:lstStyle>
            <a:lvl1pPr>
              <a:defRPr sz="2600">
                <a:latin typeface="+mj-lt"/>
              </a:defRPr>
            </a:lvl1pPr>
            <a:lvl2pPr>
              <a:defRPr sz="24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1800">
                <a:latin typeface="+mj-lt"/>
              </a:defRPr>
            </a:lvl4pPr>
            <a:lvl5pPr>
              <a:defRPr sz="1800">
                <a:latin typeface="+mj-lt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53729"/>
            <a:ext cx="4038600" cy="5401196"/>
          </a:xfrm>
        </p:spPr>
        <p:txBody>
          <a:bodyPr/>
          <a:lstStyle>
            <a:lvl1pPr>
              <a:defRPr sz="2600">
                <a:latin typeface="+mj-lt"/>
              </a:defRPr>
            </a:lvl1pPr>
            <a:lvl2pPr>
              <a:defRPr sz="24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1800">
                <a:latin typeface="+mj-lt"/>
              </a:defRPr>
            </a:lvl4pPr>
            <a:lvl5pPr>
              <a:defRPr sz="1800">
                <a:latin typeface="+mj-lt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15A06-032F-42BB-813E-3036B53422DF}" type="datetime1">
              <a:rPr lang="en-GB" smtClean="0"/>
              <a:pPr/>
              <a:t>10/12/2013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Politics and Participation  -  Roger Harris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1A52-2C45-447D-8D61-703021252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"/>
            <a:ext cx="8229600" cy="657385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44232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748741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53497"/>
            <a:ext cx="4040188" cy="4806823"/>
          </a:xfrm>
        </p:spPr>
        <p:txBody>
          <a:bodyPr tIns="0"/>
          <a:lstStyle>
            <a:lvl1pPr>
              <a:defRPr sz="22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18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53497"/>
            <a:ext cx="4041775" cy="4806823"/>
          </a:xfrm>
        </p:spPr>
        <p:txBody>
          <a:bodyPr tIns="0"/>
          <a:lstStyle>
            <a:lvl1pPr>
              <a:defRPr sz="2200">
                <a:latin typeface="+mj-lt"/>
              </a:defRPr>
            </a:lvl1pPr>
            <a:lvl2pPr>
              <a:defRPr sz="2000">
                <a:latin typeface="+mj-lt"/>
              </a:defRPr>
            </a:lvl2pPr>
            <a:lvl3pPr>
              <a:defRPr sz="18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BE5D9-2EDD-496E-833A-D88D88C60EE4}" type="datetime1">
              <a:rPr lang="en-GB" smtClean="0"/>
              <a:pPr/>
              <a:t>10/12/2013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Politics and Participation  -  Roger Harris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1A52-2C45-447D-8D61-703021252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62"/>
            <a:ext cx="6720348" cy="716378"/>
          </a:xfrm>
        </p:spPr>
        <p:txBody>
          <a:bodyPr vert="horz" tIns="4572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34B1-72EF-4DE2-96F5-E995577C91EA}" type="datetime1">
              <a:rPr lang="en-GB" smtClean="0"/>
              <a:pPr/>
              <a:t>10/12/2013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Politics and Participation  -  Roger Harris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1A52-2C45-447D-8D61-703021252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944E5-E002-4876-BCA6-E447645ADDD9}" type="datetime1">
              <a:rPr lang="en-GB" smtClean="0"/>
              <a:pPr/>
              <a:t>10/12/2013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Politics and Participation  -  Roger Harris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1A52-2C45-447D-8D61-703021252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>
                <a:latin typeface="+mj-lt"/>
              </a:defRPr>
            </a:lvl1pPr>
            <a:lvl2pPr>
              <a:defRPr sz="2600">
                <a:latin typeface="+mj-lt"/>
              </a:defRPr>
            </a:lvl2pPr>
            <a:lvl3pPr>
              <a:defRPr sz="2400">
                <a:latin typeface="+mj-lt"/>
              </a:defRPr>
            </a:lvl3pPr>
            <a:lvl4pPr>
              <a:defRPr sz="2000">
                <a:latin typeface="+mj-lt"/>
              </a:defRPr>
            </a:lvl4pPr>
            <a:lvl5pPr>
              <a:defRPr sz="1800">
                <a:latin typeface="+mj-lt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BCC84-0CF1-47FC-A973-FA5F83B42791}" type="datetime1">
              <a:rPr lang="en-GB" smtClean="0"/>
              <a:pPr/>
              <a:t>10/12/2013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Politics and Participation  -  Roger Harris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1A52-2C45-447D-8D61-70302125228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3DE4-1A62-4C1D-A4D3-815F05DCD03F}" type="datetime1">
              <a:rPr lang="en-GB" smtClean="0"/>
              <a:pPr/>
              <a:t>10/12/2013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Politics and Participation  -  Roger Harris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BA21A52-2C45-447D-8D61-70302125228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6016"/>
            <a:ext cx="6189406" cy="878887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101213"/>
            <a:ext cx="8229600" cy="52233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C94082-654C-4BAA-8D07-27D435A9ED18}" type="datetime1">
              <a:rPr lang="en-GB" smtClean="0"/>
              <a:pPr/>
              <a:t>10/12/2013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+mj-lt"/>
              </a:defRPr>
            </a:lvl1pPr>
          </a:lstStyle>
          <a:p>
            <a:r>
              <a:rPr lang="en-GB" dirty="0" smtClean="0"/>
              <a:t>Politics and Participation  -  Roger Harris</a:t>
            </a:r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A21A52-2C45-447D-8D61-703021252284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  <p:sldLayoutId id="2147483676" r:id="rId14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b="1" kern="1200">
          <a:ln>
            <a:noFill/>
          </a:ln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j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j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019300"/>
            <a:ext cx="7851648" cy="2743200"/>
          </a:xfrm>
        </p:spPr>
        <p:txBody>
          <a:bodyPr>
            <a:noAutofit/>
          </a:bodyPr>
          <a:lstStyle/>
          <a:p>
            <a:r>
              <a:rPr lang="en-US" sz="4400" i="1" dirty="0" smtClean="0">
                <a:solidFill>
                  <a:schemeClr val="tx1"/>
                </a:solidFill>
              </a:rPr>
              <a:t>The Impact of ICT4D Research on Policy and Practice: </a:t>
            </a:r>
            <a:br>
              <a:rPr lang="en-US" sz="4400" i="1" dirty="0" smtClean="0">
                <a:solidFill>
                  <a:schemeClr val="tx1"/>
                </a:solidFill>
              </a:rPr>
            </a:br>
            <a:r>
              <a:rPr lang="en-US" sz="4400" i="1" dirty="0" smtClean="0">
                <a:solidFill>
                  <a:schemeClr val="tx1"/>
                </a:solidFill>
              </a:rPr>
              <a:t>Lessons from International Development</a:t>
            </a:r>
            <a:endParaRPr lang="en-GB" sz="44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308600"/>
            <a:ext cx="7854696" cy="904436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sz="2000" dirty="0" smtClean="0"/>
              <a:t>Roger Harris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1A52-2C45-447D-8D61-703021252284}" type="slidenum">
              <a:rPr lang="en-GB" smtClean="0"/>
              <a:pPr/>
              <a:t>1</a:t>
            </a:fld>
            <a:endParaRPr lang="en-GB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2871" y="262804"/>
            <a:ext cx="17145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F7AA-983E-4451-8176-D0B2C18B4CA3}" type="slidenum">
              <a:rPr lang="en-GB" smtClean="0"/>
              <a:pPr/>
              <a:t>10</a:t>
            </a:fld>
            <a:endParaRPr lang="en-GB"/>
          </a:p>
        </p:txBody>
      </p:sp>
      <p:grpSp>
        <p:nvGrpSpPr>
          <p:cNvPr id="2" name="Group 11"/>
          <p:cNvGrpSpPr/>
          <p:nvPr/>
        </p:nvGrpSpPr>
        <p:grpSpPr>
          <a:xfrm>
            <a:off x="152400" y="152400"/>
            <a:ext cx="4343400" cy="3200400"/>
            <a:chOff x="152400" y="152400"/>
            <a:chExt cx="4343400" cy="3200400"/>
          </a:xfrm>
        </p:grpSpPr>
        <p:pic>
          <p:nvPicPr>
            <p:cNvPr id="5" name="Picture 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2400" y="152400"/>
              <a:ext cx="4343400" cy="320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</p:pic>
        <p:sp>
          <p:nvSpPr>
            <p:cNvPr id="8" name="Rectangle 7"/>
            <p:cNvSpPr/>
            <p:nvPr/>
          </p:nvSpPr>
          <p:spPr>
            <a:xfrm>
              <a:off x="1457325" y="781050"/>
              <a:ext cx="2105025" cy="20002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" name="Group 12"/>
          <p:cNvGrpSpPr/>
          <p:nvPr/>
        </p:nvGrpSpPr>
        <p:grpSpPr>
          <a:xfrm>
            <a:off x="4635500" y="152400"/>
            <a:ext cx="4356100" cy="3200400"/>
            <a:chOff x="4635500" y="152400"/>
            <a:chExt cx="4356100" cy="3200400"/>
          </a:xfrm>
        </p:grpSpPr>
        <p:pic>
          <p:nvPicPr>
            <p:cNvPr id="3174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35500" y="152400"/>
              <a:ext cx="4356100" cy="320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</p:pic>
        <p:sp>
          <p:nvSpPr>
            <p:cNvPr id="9" name="Rectangle 8"/>
            <p:cNvSpPr/>
            <p:nvPr/>
          </p:nvSpPr>
          <p:spPr>
            <a:xfrm>
              <a:off x="5791200" y="781050"/>
              <a:ext cx="2105025" cy="20002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" name="Group 13"/>
          <p:cNvGrpSpPr/>
          <p:nvPr/>
        </p:nvGrpSpPr>
        <p:grpSpPr>
          <a:xfrm>
            <a:off x="152400" y="3505200"/>
            <a:ext cx="4356100" cy="3200400"/>
            <a:chOff x="152400" y="3505200"/>
            <a:chExt cx="4356100" cy="3200400"/>
          </a:xfrm>
        </p:grpSpPr>
        <p:pic>
          <p:nvPicPr>
            <p:cNvPr id="31747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" y="3505200"/>
              <a:ext cx="4356100" cy="320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</p:pic>
        <p:sp>
          <p:nvSpPr>
            <p:cNvPr id="10" name="Rectangle 9"/>
            <p:cNvSpPr/>
            <p:nvPr/>
          </p:nvSpPr>
          <p:spPr>
            <a:xfrm>
              <a:off x="1295400" y="3952875"/>
              <a:ext cx="2105025" cy="20002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" name="Group 14"/>
          <p:cNvGrpSpPr/>
          <p:nvPr/>
        </p:nvGrpSpPr>
        <p:grpSpPr>
          <a:xfrm>
            <a:off x="4666128" y="3505200"/>
            <a:ext cx="4338172" cy="3200400"/>
            <a:chOff x="4666128" y="3505200"/>
            <a:chExt cx="4338172" cy="3200400"/>
          </a:xfrm>
        </p:grpSpPr>
        <p:pic>
          <p:nvPicPr>
            <p:cNvPr id="31748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666128" y="3505200"/>
              <a:ext cx="4338172" cy="320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</p:pic>
        <p:sp>
          <p:nvSpPr>
            <p:cNvPr id="11" name="Rectangle 10"/>
            <p:cNvSpPr/>
            <p:nvPr/>
          </p:nvSpPr>
          <p:spPr>
            <a:xfrm>
              <a:off x="5743575" y="4076700"/>
              <a:ext cx="2105025" cy="20002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 smtClean="0"/>
              <a:t>Panel discussion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F7AA-983E-4451-8176-D0B2C18B4CA3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dirty="0" smtClean="0"/>
              <a:t>Group discussions</a:t>
            </a: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375073" cy="1752600"/>
          </a:xfrm>
        </p:spPr>
        <p:txBody>
          <a:bodyPr>
            <a:noAutofit/>
          </a:bodyPr>
          <a:lstStyle/>
          <a:p>
            <a:pPr marL="514350" indent="-514350" algn="l">
              <a:lnSpc>
                <a:spcPct val="12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you regard it as your role to influence policy and practice?</a:t>
            </a:r>
          </a:p>
          <a:p>
            <a:pPr marL="514350" indent="-514350" algn="l">
              <a:lnSpc>
                <a:spcPct val="12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you rewarded for doing so?</a:t>
            </a:r>
          </a:p>
          <a:p>
            <a:pPr marL="514350" indent="-514350" algn="l">
              <a:lnSpc>
                <a:spcPct val="12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your institution provide incentives for you to communicate with the general public?</a:t>
            </a:r>
          </a:p>
          <a:p>
            <a:pPr marL="514350" indent="-514350" algn="l">
              <a:lnSpc>
                <a:spcPct val="12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your research budget accommodate activities for promoting your research findings among politicians/practitioners?</a:t>
            </a:r>
          </a:p>
          <a:p>
            <a:pPr marL="514350" indent="-514350" algn="l">
              <a:lnSpc>
                <a:spcPct val="125000"/>
              </a:lnSpc>
              <a:spcBef>
                <a:spcPts val="0"/>
              </a:spcBef>
              <a:buFont typeface="+mj-lt"/>
              <a:buAutoNum type="arabicPeriod"/>
            </a:pPr>
            <a:endParaRPr lang="en-GB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1A52-2C45-447D-8D61-703021252284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roger\AppData\Local\Microsoft\Windows\Temporary Internet Files\Content.IE5\KPZJB1LQ\MC90007083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10413" y="1337439"/>
            <a:ext cx="2034012" cy="1890665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305800" cy="86918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GB" dirty="0" smtClean="0"/>
              <a:t>Two communities</a:t>
            </a:r>
            <a:endParaRPr lang="en-GB" dirty="0"/>
          </a:p>
        </p:txBody>
      </p:sp>
      <p:sp>
        <p:nvSpPr>
          <p:cNvPr id="14" name="Freeform 13"/>
          <p:cNvSpPr/>
          <p:nvPr/>
        </p:nvSpPr>
        <p:spPr>
          <a:xfrm>
            <a:off x="5009" y="2853836"/>
            <a:ext cx="3472482" cy="633600"/>
          </a:xfrm>
          <a:custGeom>
            <a:avLst/>
            <a:gdLst>
              <a:gd name="connsiteX0" fmla="*/ 0 w 4191318"/>
              <a:gd name="connsiteY0" fmla="*/ 0 h 633600"/>
              <a:gd name="connsiteX1" fmla="*/ 4191318 w 4191318"/>
              <a:gd name="connsiteY1" fmla="*/ 0 h 633600"/>
              <a:gd name="connsiteX2" fmla="*/ 4191318 w 4191318"/>
              <a:gd name="connsiteY2" fmla="*/ 633600 h 633600"/>
              <a:gd name="connsiteX3" fmla="*/ 0 w 4191318"/>
              <a:gd name="connsiteY3" fmla="*/ 633600 h 633600"/>
              <a:gd name="connsiteX4" fmla="*/ 0 w 4191318"/>
              <a:gd name="connsiteY4" fmla="*/ 0 h 6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1318" h="633600">
                <a:moveTo>
                  <a:pt x="0" y="0"/>
                </a:moveTo>
                <a:lnTo>
                  <a:pt x="4191318" y="0"/>
                </a:lnTo>
                <a:lnTo>
                  <a:pt x="4191318" y="633600"/>
                </a:lnTo>
                <a:lnTo>
                  <a:pt x="0" y="633600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6464" tIns="89408" rIns="156464" bIns="89408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 b="1" kern="1200" dirty="0" smtClean="0">
                <a:latin typeface="+mj-lt"/>
              </a:rPr>
              <a:t>Researchers</a:t>
            </a:r>
            <a:endParaRPr lang="en-GB" sz="2200" b="1" kern="1200" dirty="0">
              <a:latin typeface="+mj-lt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5009" y="3492379"/>
            <a:ext cx="4191318" cy="2986409"/>
          </a:xfrm>
          <a:custGeom>
            <a:avLst/>
            <a:gdLst>
              <a:gd name="connsiteX0" fmla="*/ 0 w 4191318"/>
              <a:gd name="connsiteY0" fmla="*/ 0 h 2986409"/>
              <a:gd name="connsiteX1" fmla="*/ 4191318 w 4191318"/>
              <a:gd name="connsiteY1" fmla="*/ 0 h 2986409"/>
              <a:gd name="connsiteX2" fmla="*/ 4191318 w 4191318"/>
              <a:gd name="connsiteY2" fmla="*/ 2986409 h 2986409"/>
              <a:gd name="connsiteX3" fmla="*/ 0 w 4191318"/>
              <a:gd name="connsiteY3" fmla="*/ 2986409 h 2986409"/>
              <a:gd name="connsiteX4" fmla="*/ 0 w 4191318"/>
              <a:gd name="connsiteY4" fmla="*/ 0 h 2986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1318" h="2986409">
                <a:moveTo>
                  <a:pt x="0" y="0"/>
                </a:moveTo>
                <a:lnTo>
                  <a:pt x="4191318" y="0"/>
                </a:lnTo>
                <a:lnTo>
                  <a:pt x="4191318" y="2986409"/>
                </a:lnTo>
                <a:lnTo>
                  <a:pt x="0" y="2986409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extrusionH="12700" prstMaterial="plastic">
            <a:bevelT w="50800" h="50800"/>
          </a:sp3d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6012" tIns="96012" rIns="128016" bIns="144018" numCol="1" spcCol="1270" anchor="t" anchorCtr="0">
            <a:noAutofit/>
          </a:bodyPr>
          <a:lstStyle/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800" kern="1200" dirty="0" smtClean="0">
                <a:latin typeface="+mj-lt"/>
              </a:rPr>
              <a:t>puzzle why there is resistance to policy change despite clear and convincing evidence;</a:t>
            </a:r>
            <a:endParaRPr lang="en-GB" sz="1800" kern="1200" dirty="0">
              <a:latin typeface="+mj-lt"/>
            </a:endParaRP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800" kern="1200" dirty="0" smtClean="0">
                <a:latin typeface="+mj-lt"/>
              </a:rPr>
              <a:t>generally do not see policy engagement as part of their role;</a:t>
            </a: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1800" kern="1200" dirty="0" smtClean="0">
                <a:latin typeface="+mj-lt"/>
              </a:rPr>
              <a:t>face strong organizational disincentives that dissuade them from engaging in outreach beyond the scientific community;</a:t>
            </a: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GB" sz="1800" kern="1200" dirty="0" smtClean="0">
                <a:latin typeface="+mj-lt"/>
              </a:rPr>
              <a:t>face structural barriers to engaging in knowledge translation activities.</a:t>
            </a:r>
            <a:endParaRPr lang="en-GB" sz="2200" kern="1200" dirty="0" smtClean="0">
              <a:latin typeface="+mj-lt"/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5666507" y="2853836"/>
            <a:ext cx="3472482" cy="633600"/>
          </a:xfrm>
          <a:custGeom>
            <a:avLst/>
            <a:gdLst>
              <a:gd name="connsiteX0" fmla="*/ 0 w 4191318"/>
              <a:gd name="connsiteY0" fmla="*/ 0 h 633600"/>
              <a:gd name="connsiteX1" fmla="*/ 4191318 w 4191318"/>
              <a:gd name="connsiteY1" fmla="*/ 0 h 633600"/>
              <a:gd name="connsiteX2" fmla="*/ 4191318 w 4191318"/>
              <a:gd name="connsiteY2" fmla="*/ 633600 h 633600"/>
              <a:gd name="connsiteX3" fmla="*/ 0 w 4191318"/>
              <a:gd name="connsiteY3" fmla="*/ 633600 h 633600"/>
              <a:gd name="connsiteX4" fmla="*/ 0 w 4191318"/>
              <a:gd name="connsiteY4" fmla="*/ 0 h 6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1318" h="633600">
                <a:moveTo>
                  <a:pt x="0" y="0"/>
                </a:moveTo>
                <a:lnTo>
                  <a:pt x="4191318" y="0"/>
                </a:lnTo>
                <a:lnTo>
                  <a:pt x="4191318" y="633600"/>
                </a:lnTo>
                <a:lnTo>
                  <a:pt x="0" y="633600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6464" tIns="89408" rIns="156464" bIns="89408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 b="1" kern="1200" dirty="0" smtClean="0">
                <a:latin typeface="+mj-lt"/>
              </a:rPr>
              <a:t>Practitioners and Policy-makers </a:t>
            </a:r>
            <a:endParaRPr lang="en-GB" sz="2200" b="1" kern="1200" dirty="0">
              <a:latin typeface="+mj-lt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4947671" y="3492379"/>
            <a:ext cx="4191318" cy="2986409"/>
          </a:xfrm>
          <a:custGeom>
            <a:avLst/>
            <a:gdLst>
              <a:gd name="connsiteX0" fmla="*/ 0 w 4191318"/>
              <a:gd name="connsiteY0" fmla="*/ 0 h 2986409"/>
              <a:gd name="connsiteX1" fmla="*/ 4191318 w 4191318"/>
              <a:gd name="connsiteY1" fmla="*/ 0 h 2986409"/>
              <a:gd name="connsiteX2" fmla="*/ 4191318 w 4191318"/>
              <a:gd name="connsiteY2" fmla="*/ 2986409 h 2986409"/>
              <a:gd name="connsiteX3" fmla="*/ 0 w 4191318"/>
              <a:gd name="connsiteY3" fmla="*/ 2986409 h 2986409"/>
              <a:gd name="connsiteX4" fmla="*/ 0 w 4191318"/>
              <a:gd name="connsiteY4" fmla="*/ 0 h 2986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1318" h="2986409">
                <a:moveTo>
                  <a:pt x="0" y="0"/>
                </a:moveTo>
                <a:lnTo>
                  <a:pt x="4191318" y="0"/>
                </a:lnTo>
                <a:lnTo>
                  <a:pt x="4191318" y="2986409"/>
                </a:lnTo>
                <a:lnTo>
                  <a:pt x="0" y="2986409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extrusionH="12700" prstMaterial="plastic">
            <a:bevelT w="50800" h="50800"/>
          </a:sp3d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7348" tIns="117348" rIns="156464" bIns="176022" numCol="1" spcCol="1270" anchor="t" anchorCtr="0">
            <a:noAutofit/>
          </a:bodyPr>
          <a:lstStyle/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kern="1200" dirty="0" smtClean="0">
                <a:latin typeface="+mj-lt"/>
              </a:rPr>
              <a:t>lament that researchers do not speak with one voice;</a:t>
            </a:r>
            <a:endParaRPr lang="en-GB" kern="1200" dirty="0">
              <a:latin typeface="+mj-lt"/>
            </a:endParaRPr>
          </a:p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kern="1200" dirty="0" smtClean="0">
                <a:latin typeface="+mj-lt"/>
              </a:rPr>
              <a:t>bemoan the inability of researchers to make their findings accessible and digestible in time for policy decisions;</a:t>
            </a:r>
          </a:p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GB" kern="1200" dirty="0" smtClean="0">
                <a:latin typeface="+mj-lt"/>
              </a:rPr>
              <a:t>lack confidence in their researchers;</a:t>
            </a:r>
          </a:p>
          <a:p>
            <a:pPr marL="228600" lvl="1" indent="-228600" algn="l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kern="1200" dirty="0" smtClean="0">
                <a:latin typeface="+mj-lt"/>
              </a:rPr>
              <a:t>regard research-based evidence as a minor factor when policies for development are formulated and practices shaped.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1104900"/>
            <a:ext cx="3034145" cy="1015663"/>
          </a:xfrm>
          <a:prstGeom prst="rect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GB" sz="2000" b="1" dirty="0" smtClean="0">
                <a:latin typeface="+mj-lt"/>
              </a:rPr>
              <a:t>Researchers, practitioners, and policy makers live in parallel universes…</a:t>
            </a:r>
            <a:endParaRPr lang="en-GB" sz="1600" b="1" dirty="0" smtClean="0">
              <a:latin typeface="+mj-lt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109855" y="1024188"/>
            <a:ext cx="3034145" cy="1200329"/>
          </a:xfrm>
          <a:prstGeom prst="rect">
            <a:avLst/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GB" b="1" dirty="0" smtClean="0">
                <a:latin typeface="+mj-lt"/>
              </a:rPr>
              <a:t>…with different values, languages, time-frames, reward systems and professional ties </a:t>
            </a:r>
            <a:endParaRPr lang="en-GB" sz="1400" b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0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5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0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build="p" bldLvl="2" animBg="1" autoUpdateAnimBg="0"/>
      <p:bldP spid="16" grpId="0" animBg="1"/>
      <p:bldP spid="17" grpId="0" build="p" bldLvl="2" animBg="1" autoUpdateAnimBg="0"/>
      <p:bldP spid="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 impacts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1A52-2C45-447D-8D61-703021252284}" type="slidenum">
              <a:rPr lang="en-GB" smtClean="0">
                <a:latin typeface="+mj-lt"/>
              </a:rPr>
              <a:pPr/>
              <a:t>3</a:t>
            </a:fld>
            <a:endParaRPr lang="en-GB">
              <a:latin typeface="+mj-lt"/>
            </a:endParaRPr>
          </a:p>
        </p:txBody>
      </p:sp>
      <p:pic>
        <p:nvPicPr>
          <p:cNvPr id="7" name="Picture 4" descr="C:\Users\roger\AppData\Local\Microsoft\Windows\Temporary Internet Files\Content.IE5\KPZJB1LQ\MC90007083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10413" y="1337439"/>
            <a:ext cx="2034012" cy="1890665"/>
          </a:xfrm>
          <a:prstGeom prst="rect">
            <a:avLst/>
          </a:prstGeom>
          <a:noFill/>
        </p:spPr>
      </p:pic>
      <p:sp>
        <p:nvSpPr>
          <p:cNvPr id="8" name="Freeform 7"/>
          <p:cNvSpPr/>
          <p:nvPr/>
        </p:nvSpPr>
        <p:spPr>
          <a:xfrm>
            <a:off x="5009" y="1482436"/>
            <a:ext cx="2973716" cy="1833544"/>
          </a:xfrm>
          <a:custGeom>
            <a:avLst/>
            <a:gdLst>
              <a:gd name="connsiteX0" fmla="*/ 0 w 4191318"/>
              <a:gd name="connsiteY0" fmla="*/ 0 h 633600"/>
              <a:gd name="connsiteX1" fmla="*/ 4191318 w 4191318"/>
              <a:gd name="connsiteY1" fmla="*/ 0 h 633600"/>
              <a:gd name="connsiteX2" fmla="*/ 4191318 w 4191318"/>
              <a:gd name="connsiteY2" fmla="*/ 633600 h 633600"/>
              <a:gd name="connsiteX3" fmla="*/ 0 w 4191318"/>
              <a:gd name="connsiteY3" fmla="*/ 633600 h 633600"/>
              <a:gd name="connsiteX4" fmla="*/ 0 w 4191318"/>
              <a:gd name="connsiteY4" fmla="*/ 0 h 6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1318" h="633600">
                <a:moveTo>
                  <a:pt x="0" y="0"/>
                </a:moveTo>
                <a:lnTo>
                  <a:pt x="4191318" y="0"/>
                </a:lnTo>
                <a:lnTo>
                  <a:pt x="4191318" y="633600"/>
                </a:lnTo>
                <a:lnTo>
                  <a:pt x="0" y="633600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6464" tIns="89408" rIns="156464" bIns="89408" numCol="1" spcCol="1270" anchor="ctr" anchorCtr="0">
            <a:noAutofit/>
          </a:bodyPr>
          <a:lstStyle/>
          <a:p>
            <a:pPr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3200" b="1" dirty="0" smtClean="0">
                <a:latin typeface="+mj-lt"/>
              </a:rPr>
              <a:t>Researchers’ impact</a:t>
            </a:r>
          </a:p>
        </p:txBody>
      </p:sp>
      <p:sp>
        <p:nvSpPr>
          <p:cNvPr id="9" name="Freeform 8"/>
          <p:cNvSpPr/>
          <p:nvPr/>
        </p:nvSpPr>
        <p:spPr>
          <a:xfrm>
            <a:off x="5009" y="3320923"/>
            <a:ext cx="4191318" cy="3537077"/>
          </a:xfrm>
          <a:custGeom>
            <a:avLst/>
            <a:gdLst>
              <a:gd name="connsiteX0" fmla="*/ 0 w 4191318"/>
              <a:gd name="connsiteY0" fmla="*/ 0 h 2986409"/>
              <a:gd name="connsiteX1" fmla="*/ 4191318 w 4191318"/>
              <a:gd name="connsiteY1" fmla="*/ 0 h 2986409"/>
              <a:gd name="connsiteX2" fmla="*/ 4191318 w 4191318"/>
              <a:gd name="connsiteY2" fmla="*/ 2986409 h 2986409"/>
              <a:gd name="connsiteX3" fmla="*/ 0 w 4191318"/>
              <a:gd name="connsiteY3" fmla="*/ 2986409 h 2986409"/>
              <a:gd name="connsiteX4" fmla="*/ 0 w 4191318"/>
              <a:gd name="connsiteY4" fmla="*/ 0 h 2986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1318" h="2986409">
                <a:moveTo>
                  <a:pt x="0" y="0"/>
                </a:moveTo>
                <a:lnTo>
                  <a:pt x="4191318" y="0"/>
                </a:lnTo>
                <a:lnTo>
                  <a:pt x="4191318" y="2986409"/>
                </a:lnTo>
                <a:lnTo>
                  <a:pt x="0" y="2986409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extrusionH="12700" prstMaterial="plastic">
            <a:bevelT w="50800" h="50800"/>
          </a:sp3d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6012" tIns="96012" rIns="128016" bIns="144018" numCol="1" spcCol="1270" anchor="t" anchorCtr="0">
            <a:noAutofit/>
          </a:bodyPr>
          <a:lstStyle/>
          <a:p>
            <a:pPr marL="171450" lvl="1" indent="-171450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200" dirty="0" smtClean="0">
                <a:latin typeface="+mj-lt"/>
              </a:rPr>
              <a:t>usually reflected by the impact factor of the journal in which the research report is published;</a:t>
            </a:r>
          </a:p>
          <a:p>
            <a:pPr marL="171450" lvl="1" indent="-171450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200" dirty="0" smtClean="0">
                <a:latin typeface="+mj-lt"/>
              </a:rPr>
              <a:t>impact factor is a measure of the average number of citations that have been made to recently published papers;</a:t>
            </a:r>
          </a:p>
          <a:p>
            <a:pPr marL="171450" lvl="1" indent="-171450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200" dirty="0" smtClean="0">
                <a:latin typeface="+mj-lt"/>
              </a:rPr>
              <a:t>frequently used as a proxy for the relative importance of a journal within its field.</a:t>
            </a:r>
          </a:p>
        </p:txBody>
      </p:sp>
      <p:sp>
        <p:nvSpPr>
          <p:cNvPr id="10" name="Freeform 9"/>
          <p:cNvSpPr/>
          <p:nvPr/>
        </p:nvSpPr>
        <p:spPr>
          <a:xfrm>
            <a:off x="6165273" y="1482436"/>
            <a:ext cx="2973716" cy="1833544"/>
          </a:xfrm>
          <a:custGeom>
            <a:avLst/>
            <a:gdLst>
              <a:gd name="connsiteX0" fmla="*/ 0 w 4191318"/>
              <a:gd name="connsiteY0" fmla="*/ 0 h 633600"/>
              <a:gd name="connsiteX1" fmla="*/ 4191318 w 4191318"/>
              <a:gd name="connsiteY1" fmla="*/ 0 h 633600"/>
              <a:gd name="connsiteX2" fmla="*/ 4191318 w 4191318"/>
              <a:gd name="connsiteY2" fmla="*/ 633600 h 633600"/>
              <a:gd name="connsiteX3" fmla="*/ 0 w 4191318"/>
              <a:gd name="connsiteY3" fmla="*/ 633600 h 633600"/>
              <a:gd name="connsiteX4" fmla="*/ 0 w 4191318"/>
              <a:gd name="connsiteY4" fmla="*/ 0 h 6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1318" h="633600">
                <a:moveTo>
                  <a:pt x="0" y="0"/>
                </a:moveTo>
                <a:lnTo>
                  <a:pt x="4191318" y="0"/>
                </a:lnTo>
                <a:lnTo>
                  <a:pt x="4191318" y="633600"/>
                </a:lnTo>
                <a:lnTo>
                  <a:pt x="0" y="633600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56464" tIns="89408" rIns="156464" bIns="89408" numCol="1" spcCol="1270" anchor="ctr" anchorCtr="0">
            <a:noAutofit/>
          </a:bodyPr>
          <a:lstStyle/>
          <a:p>
            <a:pPr algn="ctr"/>
            <a:r>
              <a:rPr lang="en-GB" sz="2800" b="1" dirty="0" smtClean="0">
                <a:latin typeface="+mj-lt"/>
              </a:rPr>
              <a:t>Policy and practitioners’ impact</a:t>
            </a:r>
            <a:endParaRPr lang="en-GB" sz="2800" b="1" dirty="0">
              <a:latin typeface="+mj-lt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4947671" y="3320923"/>
            <a:ext cx="4191318" cy="3537077"/>
          </a:xfrm>
          <a:custGeom>
            <a:avLst/>
            <a:gdLst>
              <a:gd name="connsiteX0" fmla="*/ 0 w 4191318"/>
              <a:gd name="connsiteY0" fmla="*/ 0 h 2986409"/>
              <a:gd name="connsiteX1" fmla="*/ 4191318 w 4191318"/>
              <a:gd name="connsiteY1" fmla="*/ 0 h 2986409"/>
              <a:gd name="connsiteX2" fmla="*/ 4191318 w 4191318"/>
              <a:gd name="connsiteY2" fmla="*/ 2986409 h 2986409"/>
              <a:gd name="connsiteX3" fmla="*/ 0 w 4191318"/>
              <a:gd name="connsiteY3" fmla="*/ 2986409 h 2986409"/>
              <a:gd name="connsiteX4" fmla="*/ 0 w 4191318"/>
              <a:gd name="connsiteY4" fmla="*/ 0 h 2986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1318" h="2986409">
                <a:moveTo>
                  <a:pt x="0" y="0"/>
                </a:moveTo>
                <a:lnTo>
                  <a:pt x="4191318" y="0"/>
                </a:lnTo>
                <a:lnTo>
                  <a:pt x="4191318" y="2986409"/>
                </a:lnTo>
                <a:lnTo>
                  <a:pt x="0" y="2986409"/>
                </a:lnTo>
                <a:lnTo>
                  <a:pt x="0" y="0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extrusionH="12700" prstMaterial="plastic">
            <a:bevelT w="50800" h="50800"/>
          </a:sp3d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7348" tIns="117348" rIns="156464" bIns="176022" numCol="1" spcCol="1270" anchor="t" anchorCtr="0">
            <a:noAutofit/>
          </a:bodyPr>
          <a:lstStyle/>
          <a:p>
            <a:pPr marL="228600" lvl="1" indent="-228600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200" dirty="0" smtClean="0">
                <a:latin typeface="+mj-lt"/>
              </a:rPr>
              <a:t>for research to have any impact, the results must inform and shape policies and programmes, and be adopted into practice;</a:t>
            </a:r>
          </a:p>
          <a:p>
            <a:pPr marL="228600" lvl="1" indent="-228600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200" dirty="0" smtClean="0">
                <a:latin typeface="+mj-lt"/>
              </a:rPr>
              <a:t>use or consideration of research findings for actual outcomes of social change;</a:t>
            </a:r>
          </a:p>
          <a:p>
            <a:pPr marL="228600" lvl="1" indent="-228600" defTabSz="9779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sz="2200" dirty="0" smtClean="0">
                <a:latin typeface="+mj-lt"/>
              </a:rPr>
              <a:t>emphasizes the need for economic and societal impacts.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0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build="p" bldLvl="2" animBg="1"/>
      <p:bldP spid="10" grpId="0" animBg="1"/>
      <p:bldP spid="11" grpId="0" build="p" bldLvl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2400" y="27705"/>
            <a:ext cx="6774873" cy="529896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en-GB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 Literature Review</a:t>
            </a:r>
            <a:endParaRPr lang="en-GB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Block Arc 5"/>
          <p:cNvSpPr/>
          <p:nvPr/>
        </p:nvSpPr>
        <p:spPr>
          <a:xfrm>
            <a:off x="2524774" y="1794524"/>
            <a:ext cx="4424651" cy="4424651"/>
          </a:xfrm>
          <a:prstGeom prst="blockArc">
            <a:avLst>
              <a:gd name="adj1" fmla="val 14040000"/>
              <a:gd name="adj2" fmla="val 16200000"/>
              <a:gd name="adj3" fmla="val 2762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Block Arc 6"/>
          <p:cNvSpPr/>
          <p:nvPr/>
        </p:nvSpPr>
        <p:spPr>
          <a:xfrm>
            <a:off x="2524774" y="1794524"/>
            <a:ext cx="4424651" cy="4424651"/>
          </a:xfrm>
          <a:prstGeom prst="blockArc">
            <a:avLst>
              <a:gd name="adj1" fmla="val 11880000"/>
              <a:gd name="adj2" fmla="val 14040000"/>
              <a:gd name="adj3" fmla="val 2762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Block Arc 7"/>
          <p:cNvSpPr/>
          <p:nvPr/>
        </p:nvSpPr>
        <p:spPr>
          <a:xfrm>
            <a:off x="2524774" y="1794524"/>
            <a:ext cx="4424651" cy="4424651"/>
          </a:xfrm>
          <a:prstGeom prst="blockArc">
            <a:avLst>
              <a:gd name="adj1" fmla="val 9720000"/>
              <a:gd name="adj2" fmla="val 11880000"/>
              <a:gd name="adj3" fmla="val 2762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Block Arc 8"/>
          <p:cNvSpPr/>
          <p:nvPr/>
        </p:nvSpPr>
        <p:spPr>
          <a:xfrm>
            <a:off x="2524774" y="1794524"/>
            <a:ext cx="4424651" cy="4424651"/>
          </a:xfrm>
          <a:prstGeom prst="blockArc">
            <a:avLst>
              <a:gd name="adj1" fmla="val 7560000"/>
              <a:gd name="adj2" fmla="val 9720000"/>
              <a:gd name="adj3" fmla="val 2762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Block Arc 9"/>
          <p:cNvSpPr/>
          <p:nvPr/>
        </p:nvSpPr>
        <p:spPr>
          <a:xfrm>
            <a:off x="2524774" y="1794524"/>
            <a:ext cx="4424651" cy="4424651"/>
          </a:xfrm>
          <a:prstGeom prst="blockArc">
            <a:avLst>
              <a:gd name="adj1" fmla="val 5400000"/>
              <a:gd name="adj2" fmla="val 7560000"/>
              <a:gd name="adj3" fmla="val 2762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Block Arc 10"/>
          <p:cNvSpPr/>
          <p:nvPr/>
        </p:nvSpPr>
        <p:spPr>
          <a:xfrm>
            <a:off x="2524774" y="1794524"/>
            <a:ext cx="4424651" cy="4424651"/>
          </a:xfrm>
          <a:prstGeom prst="blockArc">
            <a:avLst>
              <a:gd name="adj1" fmla="val 3240000"/>
              <a:gd name="adj2" fmla="val 5400000"/>
              <a:gd name="adj3" fmla="val 2762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Block Arc 11"/>
          <p:cNvSpPr/>
          <p:nvPr/>
        </p:nvSpPr>
        <p:spPr>
          <a:xfrm>
            <a:off x="2524774" y="1794524"/>
            <a:ext cx="4424651" cy="4424651"/>
          </a:xfrm>
          <a:prstGeom prst="blockArc">
            <a:avLst>
              <a:gd name="adj1" fmla="val 1080000"/>
              <a:gd name="adj2" fmla="val 3240000"/>
              <a:gd name="adj3" fmla="val 2762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Block Arc 12"/>
          <p:cNvSpPr/>
          <p:nvPr/>
        </p:nvSpPr>
        <p:spPr>
          <a:xfrm>
            <a:off x="2524774" y="1794524"/>
            <a:ext cx="4424651" cy="4424651"/>
          </a:xfrm>
          <a:prstGeom prst="blockArc">
            <a:avLst>
              <a:gd name="adj1" fmla="val 20520000"/>
              <a:gd name="adj2" fmla="val 1080000"/>
              <a:gd name="adj3" fmla="val 2762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Block Arc 13"/>
          <p:cNvSpPr/>
          <p:nvPr/>
        </p:nvSpPr>
        <p:spPr>
          <a:xfrm>
            <a:off x="2524774" y="1794524"/>
            <a:ext cx="4424651" cy="4424651"/>
          </a:xfrm>
          <a:prstGeom prst="blockArc">
            <a:avLst>
              <a:gd name="adj1" fmla="val 18360000"/>
              <a:gd name="adj2" fmla="val 20520000"/>
              <a:gd name="adj3" fmla="val 2762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Block Arc 14"/>
          <p:cNvSpPr/>
          <p:nvPr/>
        </p:nvSpPr>
        <p:spPr>
          <a:xfrm>
            <a:off x="2524774" y="1794524"/>
            <a:ext cx="4424651" cy="4424651"/>
          </a:xfrm>
          <a:prstGeom prst="blockArc">
            <a:avLst>
              <a:gd name="adj1" fmla="val 16200000"/>
              <a:gd name="adj2" fmla="val 18360000"/>
              <a:gd name="adj3" fmla="val 2762"/>
            </a:avLst>
          </a:prstGeom>
          <a:scene3d>
            <a:camera prst="orthographicFront"/>
            <a:lightRig rig="flat" dir="t"/>
          </a:scene3d>
          <a:sp3d z="-80000" prstMaterial="plastic">
            <a:bevelT w="50800" h="50800"/>
            <a:bevelB w="25400" h="25400" prst="angle"/>
          </a:sp3d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3455344" y="2858346"/>
            <a:ext cx="2563510" cy="2297007"/>
          </a:xfrm>
          <a:custGeom>
            <a:avLst/>
            <a:gdLst>
              <a:gd name="connsiteX0" fmla="*/ 0 w 2563510"/>
              <a:gd name="connsiteY0" fmla="*/ 1148504 h 2297007"/>
              <a:gd name="connsiteX1" fmla="*/ 426398 w 2563510"/>
              <a:gd name="connsiteY1" fmla="*/ 293146 h 2297007"/>
              <a:gd name="connsiteX2" fmla="*/ 1281757 w 2563510"/>
              <a:gd name="connsiteY2" fmla="*/ 2 h 2297007"/>
              <a:gd name="connsiteX3" fmla="*/ 2137115 w 2563510"/>
              <a:gd name="connsiteY3" fmla="*/ 293149 h 2297007"/>
              <a:gd name="connsiteX4" fmla="*/ 2563510 w 2563510"/>
              <a:gd name="connsiteY4" fmla="*/ 1148509 h 2297007"/>
              <a:gd name="connsiteX5" fmla="*/ 2137113 w 2563510"/>
              <a:gd name="connsiteY5" fmla="*/ 2003868 h 2297007"/>
              <a:gd name="connsiteX6" fmla="*/ 1281754 w 2563510"/>
              <a:gd name="connsiteY6" fmla="*/ 2297013 h 2297007"/>
              <a:gd name="connsiteX7" fmla="*/ 426395 w 2563510"/>
              <a:gd name="connsiteY7" fmla="*/ 2003867 h 2297007"/>
              <a:gd name="connsiteX8" fmla="*/ -1 w 2563510"/>
              <a:gd name="connsiteY8" fmla="*/ 1148508 h 2297007"/>
              <a:gd name="connsiteX9" fmla="*/ 0 w 2563510"/>
              <a:gd name="connsiteY9" fmla="*/ 1148504 h 22970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563510" h="2297007">
                <a:moveTo>
                  <a:pt x="0" y="1148504"/>
                </a:moveTo>
                <a:cubicBezTo>
                  <a:pt x="0" y="822041"/>
                  <a:pt x="155053" y="511005"/>
                  <a:pt x="426398" y="293146"/>
                </a:cubicBezTo>
                <a:cubicBezTo>
                  <a:pt x="661503" y="104384"/>
                  <a:pt x="966079" y="1"/>
                  <a:pt x="1281757" y="2"/>
                </a:cubicBezTo>
                <a:cubicBezTo>
                  <a:pt x="1597436" y="2"/>
                  <a:pt x="1902011" y="104386"/>
                  <a:pt x="2137115" y="293149"/>
                </a:cubicBezTo>
                <a:cubicBezTo>
                  <a:pt x="2408460" y="511009"/>
                  <a:pt x="2563511" y="822046"/>
                  <a:pt x="2563510" y="1148509"/>
                </a:cubicBezTo>
                <a:cubicBezTo>
                  <a:pt x="2563510" y="1474972"/>
                  <a:pt x="2408458" y="1786008"/>
                  <a:pt x="2137113" y="2003868"/>
                </a:cubicBezTo>
                <a:cubicBezTo>
                  <a:pt x="1902009" y="2192630"/>
                  <a:pt x="1597433" y="2297014"/>
                  <a:pt x="1281754" y="2297013"/>
                </a:cubicBezTo>
                <a:cubicBezTo>
                  <a:pt x="966075" y="2297013"/>
                  <a:pt x="661500" y="2192629"/>
                  <a:pt x="426395" y="2003867"/>
                </a:cubicBezTo>
                <a:cubicBezTo>
                  <a:pt x="155050" y="1786007"/>
                  <a:pt x="-1" y="1474971"/>
                  <a:pt x="-1" y="1148508"/>
                </a:cubicBezTo>
                <a:cubicBezTo>
                  <a:pt x="-1" y="1148507"/>
                  <a:pt x="0" y="1148505"/>
                  <a:pt x="0" y="1148504"/>
                </a:cubicBez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21138" tIns="382109" rIns="421138" bIns="382109" numCol="1" spcCol="1270" anchor="ctr" anchorCtr="0">
            <a:noAutofit/>
          </a:bodyPr>
          <a:lstStyle/>
          <a:p>
            <a:pPr lvl="0" algn="ctr" defTabSz="1600200">
              <a:spcBef>
                <a:spcPct val="0"/>
              </a:spcBef>
              <a:spcAft>
                <a:spcPct val="35000"/>
              </a:spcAft>
            </a:pPr>
            <a:r>
              <a:rPr lang="en-GB" sz="3200" b="1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Policy and practice</a:t>
            </a:r>
            <a:endParaRPr lang="en-GB" sz="32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4101362" y="1169662"/>
            <a:ext cx="1271474" cy="1310821"/>
          </a:xfrm>
          <a:custGeom>
            <a:avLst/>
            <a:gdLst>
              <a:gd name="connsiteX0" fmla="*/ 0 w 1271474"/>
              <a:gd name="connsiteY0" fmla="*/ 655411 h 1310821"/>
              <a:gd name="connsiteX1" fmla="*/ 179407 w 1271474"/>
              <a:gd name="connsiteY1" fmla="*/ 199080 h 1310821"/>
              <a:gd name="connsiteX2" fmla="*/ 635738 w 1271474"/>
              <a:gd name="connsiteY2" fmla="*/ 0 h 1310821"/>
              <a:gd name="connsiteX3" fmla="*/ 1092069 w 1271474"/>
              <a:gd name="connsiteY3" fmla="*/ 199081 h 1310821"/>
              <a:gd name="connsiteX4" fmla="*/ 1271475 w 1271474"/>
              <a:gd name="connsiteY4" fmla="*/ 655412 h 1310821"/>
              <a:gd name="connsiteX5" fmla="*/ 1092069 w 1271474"/>
              <a:gd name="connsiteY5" fmla="*/ 1111743 h 1310821"/>
              <a:gd name="connsiteX6" fmla="*/ 635738 w 1271474"/>
              <a:gd name="connsiteY6" fmla="*/ 1310823 h 1310821"/>
              <a:gd name="connsiteX7" fmla="*/ 179407 w 1271474"/>
              <a:gd name="connsiteY7" fmla="*/ 1111742 h 1310821"/>
              <a:gd name="connsiteX8" fmla="*/ 1 w 1271474"/>
              <a:gd name="connsiteY8" fmla="*/ 655411 h 1310821"/>
              <a:gd name="connsiteX9" fmla="*/ 0 w 1271474"/>
              <a:gd name="connsiteY9" fmla="*/ 655411 h 1310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1474" h="1310821">
                <a:moveTo>
                  <a:pt x="0" y="655411"/>
                </a:moveTo>
                <a:cubicBezTo>
                  <a:pt x="0" y="485043"/>
                  <a:pt x="64348" y="321370"/>
                  <a:pt x="179407" y="199080"/>
                </a:cubicBezTo>
                <a:cubicBezTo>
                  <a:pt x="299140" y="71823"/>
                  <a:pt x="463771" y="0"/>
                  <a:pt x="635738" y="0"/>
                </a:cubicBezTo>
                <a:cubicBezTo>
                  <a:pt x="807705" y="0"/>
                  <a:pt x="972337" y="71823"/>
                  <a:pt x="1092069" y="199081"/>
                </a:cubicBezTo>
                <a:cubicBezTo>
                  <a:pt x="1207127" y="321371"/>
                  <a:pt x="1271475" y="485044"/>
                  <a:pt x="1271475" y="655412"/>
                </a:cubicBezTo>
                <a:cubicBezTo>
                  <a:pt x="1271475" y="825780"/>
                  <a:pt x="1207127" y="989453"/>
                  <a:pt x="1092069" y="1111743"/>
                </a:cubicBezTo>
                <a:cubicBezTo>
                  <a:pt x="972337" y="1239001"/>
                  <a:pt x="807705" y="1310823"/>
                  <a:pt x="635738" y="1310823"/>
                </a:cubicBezTo>
                <a:cubicBezTo>
                  <a:pt x="463771" y="1310823"/>
                  <a:pt x="299139" y="1239000"/>
                  <a:pt x="179407" y="1111742"/>
                </a:cubicBezTo>
                <a:cubicBezTo>
                  <a:pt x="64349" y="989452"/>
                  <a:pt x="1" y="825779"/>
                  <a:pt x="1" y="655411"/>
                </a:cubicBezTo>
                <a:lnTo>
                  <a:pt x="0" y="65541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6683" tIns="222445" rIns="216683" bIns="222445" numCol="1" spcCol="1270" anchor="ctr" anchorCtr="0">
            <a:noAutofit/>
          </a:bodyPr>
          <a:lstStyle/>
          <a:p>
            <a:pPr lvl="0" algn="ctr" defTabSz="1066800">
              <a:spcBef>
                <a:spcPct val="0"/>
              </a:spcBef>
              <a:spcAft>
                <a:spcPct val="35000"/>
              </a:spcAft>
            </a:pPr>
            <a:r>
              <a:rPr lang="en-GB" sz="2000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Intent</a:t>
            </a:r>
            <a:endParaRPr lang="en-GB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5383779" y="1586343"/>
            <a:ext cx="1271474" cy="1310821"/>
          </a:xfrm>
          <a:custGeom>
            <a:avLst/>
            <a:gdLst>
              <a:gd name="connsiteX0" fmla="*/ 0 w 1271474"/>
              <a:gd name="connsiteY0" fmla="*/ 655411 h 1310821"/>
              <a:gd name="connsiteX1" fmla="*/ 179407 w 1271474"/>
              <a:gd name="connsiteY1" fmla="*/ 199080 h 1310821"/>
              <a:gd name="connsiteX2" fmla="*/ 635738 w 1271474"/>
              <a:gd name="connsiteY2" fmla="*/ 0 h 1310821"/>
              <a:gd name="connsiteX3" fmla="*/ 1092069 w 1271474"/>
              <a:gd name="connsiteY3" fmla="*/ 199081 h 1310821"/>
              <a:gd name="connsiteX4" fmla="*/ 1271475 w 1271474"/>
              <a:gd name="connsiteY4" fmla="*/ 655412 h 1310821"/>
              <a:gd name="connsiteX5" fmla="*/ 1092069 w 1271474"/>
              <a:gd name="connsiteY5" fmla="*/ 1111743 h 1310821"/>
              <a:gd name="connsiteX6" fmla="*/ 635738 w 1271474"/>
              <a:gd name="connsiteY6" fmla="*/ 1310823 h 1310821"/>
              <a:gd name="connsiteX7" fmla="*/ 179407 w 1271474"/>
              <a:gd name="connsiteY7" fmla="*/ 1111742 h 1310821"/>
              <a:gd name="connsiteX8" fmla="*/ 1 w 1271474"/>
              <a:gd name="connsiteY8" fmla="*/ 655411 h 1310821"/>
              <a:gd name="connsiteX9" fmla="*/ 0 w 1271474"/>
              <a:gd name="connsiteY9" fmla="*/ 655411 h 1310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1474" h="1310821">
                <a:moveTo>
                  <a:pt x="0" y="655411"/>
                </a:moveTo>
                <a:cubicBezTo>
                  <a:pt x="0" y="485043"/>
                  <a:pt x="64348" y="321370"/>
                  <a:pt x="179407" y="199080"/>
                </a:cubicBezTo>
                <a:cubicBezTo>
                  <a:pt x="299140" y="71823"/>
                  <a:pt x="463771" y="0"/>
                  <a:pt x="635738" y="0"/>
                </a:cubicBezTo>
                <a:cubicBezTo>
                  <a:pt x="807705" y="0"/>
                  <a:pt x="972337" y="71823"/>
                  <a:pt x="1092069" y="199081"/>
                </a:cubicBezTo>
                <a:cubicBezTo>
                  <a:pt x="1207127" y="321371"/>
                  <a:pt x="1271475" y="485044"/>
                  <a:pt x="1271475" y="655412"/>
                </a:cubicBezTo>
                <a:cubicBezTo>
                  <a:pt x="1271475" y="825780"/>
                  <a:pt x="1207127" y="989453"/>
                  <a:pt x="1092069" y="1111743"/>
                </a:cubicBezTo>
                <a:cubicBezTo>
                  <a:pt x="972337" y="1239001"/>
                  <a:pt x="807705" y="1310823"/>
                  <a:pt x="635738" y="1310823"/>
                </a:cubicBezTo>
                <a:cubicBezTo>
                  <a:pt x="463771" y="1310823"/>
                  <a:pt x="299139" y="1239000"/>
                  <a:pt x="179407" y="1111742"/>
                </a:cubicBezTo>
                <a:cubicBezTo>
                  <a:pt x="64349" y="989452"/>
                  <a:pt x="1" y="825779"/>
                  <a:pt x="1" y="655411"/>
                </a:cubicBezTo>
                <a:lnTo>
                  <a:pt x="0" y="65541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7793" tIns="213555" rIns="207793" bIns="213555" numCol="1" spcCol="1270" anchor="ctr" anchorCtr="0">
            <a:noAutofit/>
          </a:bodyPr>
          <a:lstStyle/>
          <a:p>
            <a:pPr lvl="0" algn="ctr" defTabSz="755650">
              <a:spcBef>
                <a:spcPct val="0"/>
              </a:spcBef>
              <a:spcAft>
                <a:spcPct val="35000"/>
              </a:spcAft>
            </a:pPr>
            <a:r>
              <a:rPr lang="en-GB" sz="1400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Comm-unication</a:t>
            </a:r>
            <a:endParaRPr lang="en-GB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6176357" y="2677232"/>
            <a:ext cx="1271474" cy="1310821"/>
          </a:xfrm>
          <a:custGeom>
            <a:avLst/>
            <a:gdLst>
              <a:gd name="connsiteX0" fmla="*/ 0 w 1271474"/>
              <a:gd name="connsiteY0" fmla="*/ 655411 h 1310821"/>
              <a:gd name="connsiteX1" fmla="*/ 179407 w 1271474"/>
              <a:gd name="connsiteY1" fmla="*/ 199080 h 1310821"/>
              <a:gd name="connsiteX2" fmla="*/ 635738 w 1271474"/>
              <a:gd name="connsiteY2" fmla="*/ 0 h 1310821"/>
              <a:gd name="connsiteX3" fmla="*/ 1092069 w 1271474"/>
              <a:gd name="connsiteY3" fmla="*/ 199081 h 1310821"/>
              <a:gd name="connsiteX4" fmla="*/ 1271475 w 1271474"/>
              <a:gd name="connsiteY4" fmla="*/ 655412 h 1310821"/>
              <a:gd name="connsiteX5" fmla="*/ 1092069 w 1271474"/>
              <a:gd name="connsiteY5" fmla="*/ 1111743 h 1310821"/>
              <a:gd name="connsiteX6" fmla="*/ 635738 w 1271474"/>
              <a:gd name="connsiteY6" fmla="*/ 1310823 h 1310821"/>
              <a:gd name="connsiteX7" fmla="*/ 179407 w 1271474"/>
              <a:gd name="connsiteY7" fmla="*/ 1111742 h 1310821"/>
              <a:gd name="connsiteX8" fmla="*/ 1 w 1271474"/>
              <a:gd name="connsiteY8" fmla="*/ 655411 h 1310821"/>
              <a:gd name="connsiteX9" fmla="*/ 0 w 1271474"/>
              <a:gd name="connsiteY9" fmla="*/ 655411 h 1310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1474" h="1310821">
                <a:moveTo>
                  <a:pt x="0" y="655411"/>
                </a:moveTo>
                <a:cubicBezTo>
                  <a:pt x="0" y="485043"/>
                  <a:pt x="64348" y="321370"/>
                  <a:pt x="179407" y="199080"/>
                </a:cubicBezTo>
                <a:cubicBezTo>
                  <a:pt x="299140" y="71823"/>
                  <a:pt x="463771" y="0"/>
                  <a:pt x="635738" y="0"/>
                </a:cubicBezTo>
                <a:cubicBezTo>
                  <a:pt x="807705" y="0"/>
                  <a:pt x="972337" y="71823"/>
                  <a:pt x="1092069" y="199081"/>
                </a:cubicBezTo>
                <a:cubicBezTo>
                  <a:pt x="1207127" y="321371"/>
                  <a:pt x="1271475" y="485044"/>
                  <a:pt x="1271475" y="655412"/>
                </a:cubicBezTo>
                <a:cubicBezTo>
                  <a:pt x="1271475" y="825780"/>
                  <a:pt x="1207127" y="989453"/>
                  <a:pt x="1092069" y="1111743"/>
                </a:cubicBezTo>
                <a:cubicBezTo>
                  <a:pt x="972337" y="1239001"/>
                  <a:pt x="807705" y="1310823"/>
                  <a:pt x="635738" y="1310823"/>
                </a:cubicBezTo>
                <a:cubicBezTo>
                  <a:pt x="463771" y="1310823"/>
                  <a:pt x="299139" y="1239000"/>
                  <a:pt x="179407" y="1111742"/>
                </a:cubicBezTo>
                <a:cubicBezTo>
                  <a:pt x="64349" y="989452"/>
                  <a:pt x="1" y="825779"/>
                  <a:pt x="1" y="655411"/>
                </a:cubicBezTo>
                <a:lnTo>
                  <a:pt x="0" y="65541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1603" tIns="217365" rIns="211603" bIns="217365" numCol="1" spcCol="1270" anchor="ctr" anchorCtr="0">
            <a:noAutofit/>
          </a:bodyPr>
          <a:lstStyle/>
          <a:p>
            <a:pPr lvl="0" algn="ctr" defTabSz="889000">
              <a:spcBef>
                <a:spcPct val="0"/>
              </a:spcBef>
              <a:spcAft>
                <a:spcPct val="35000"/>
              </a:spcAft>
            </a:pPr>
            <a:r>
              <a:rPr lang="en-GB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ICTs</a:t>
            </a:r>
            <a:endParaRPr lang="en-GB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6176357" y="4025645"/>
            <a:ext cx="1271474" cy="1310821"/>
          </a:xfrm>
          <a:custGeom>
            <a:avLst/>
            <a:gdLst>
              <a:gd name="connsiteX0" fmla="*/ 0 w 1271474"/>
              <a:gd name="connsiteY0" fmla="*/ 655411 h 1310821"/>
              <a:gd name="connsiteX1" fmla="*/ 179407 w 1271474"/>
              <a:gd name="connsiteY1" fmla="*/ 199080 h 1310821"/>
              <a:gd name="connsiteX2" fmla="*/ 635738 w 1271474"/>
              <a:gd name="connsiteY2" fmla="*/ 0 h 1310821"/>
              <a:gd name="connsiteX3" fmla="*/ 1092069 w 1271474"/>
              <a:gd name="connsiteY3" fmla="*/ 199081 h 1310821"/>
              <a:gd name="connsiteX4" fmla="*/ 1271475 w 1271474"/>
              <a:gd name="connsiteY4" fmla="*/ 655412 h 1310821"/>
              <a:gd name="connsiteX5" fmla="*/ 1092069 w 1271474"/>
              <a:gd name="connsiteY5" fmla="*/ 1111743 h 1310821"/>
              <a:gd name="connsiteX6" fmla="*/ 635738 w 1271474"/>
              <a:gd name="connsiteY6" fmla="*/ 1310823 h 1310821"/>
              <a:gd name="connsiteX7" fmla="*/ 179407 w 1271474"/>
              <a:gd name="connsiteY7" fmla="*/ 1111742 h 1310821"/>
              <a:gd name="connsiteX8" fmla="*/ 1 w 1271474"/>
              <a:gd name="connsiteY8" fmla="*/ 655411 h 1310821"/>
              <a:gd name="connsiteX9" fmla="*/ 0 w 1271474"/>
              <a:gd name="connsiteY9" fmla="*/ 655411 h 1310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1474" h="1310821">
                <a:moveTo>
                  <a:pt x="0" y="655411"/>
                </a:moveTo>
                <a:cubicBezTo>
                  <a:pt x="0" y="485043"/>
                  <a:pt x="64348" y="321370"/>
                  <a:pt x="179407" y="199080"/>
                </a:cubicBezTo>
                <a:cubicBezTo>
                  <a:pt x="299140" y="71823"/>
                  <a:pt x="463771" y="0"/>
                  <a:pt x="635738" y="0"/>
                </a:cubicBezTo>
                <a:cubicBezTo>
                  <a:pt x="807705" y="0"/>
                  <a:pt x="972337" y="71823"/>
                  <a:pt x="1092069" y="199081"/>
                </a:cubicBezTo>
                <a:cubicBezTo>
                  <a:pt x="1207127" y="321371"/>
                  <a:pt x="1271475" y="485044"/>
                  <a:pt x="1271475" y="655412"/>
                </a:cubicBezTo>
                <a:cubicBezTo>
                  <a:pt x="1271475" y="825780"/>
                  <a:pt x="1207127" y="989453"/>
                  <a:pt x="1092069" y="1111743"/>
                </a:cubicBezTo>
                <a:cubicBezTo>
                  <a:pt x="972337" y="1239001"/>
                  <a:pt x="807705" y="1310823"/>
                  <a:pt x="635738" y="1310823"/>
                </a:cubicBezTo>
                <a:cubicBezTo>
                  <a:pt x="463771" y="1310823"/>
                  <a:pt x="299139" y="1239000"/>
                  <a:pt x="179407" y="1111742"/>
                </a:cubicBezTo>
                <a:cubicBezTo>
                  <a:pt x="64349" y="989452"/>
                  <a:pt x="1" y="825779"/>
                  <a:pt x="1" y="655411"/>
                </a:cubicBezTo>
                <a:lnTo>
                  <a:pt x="0" y="65541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1603" tIns="217365" rIns="211603" bIns="217365" numCol="1" spcCol="1270" anchor="ctr" anchorCtr="0">
            <a:noAutofit/>
          </a:bodyPr>
          <a:lstStyle/>
          <a:p>
            <a:pPr lvl="0" algn="ctr" defTabSz="889000">
              <a:spcBef>
                <a:spcPct val="0"/>
              </a:spcBef>
              <a:spcAft>
                <a:spcPct val="35000"/>
              </a:spcAft>
            </a:pPr>
            <a:r>
              <a:rPr lang="en-GB" sz="1600" b="1" i="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Interm-ediaries</a:t>
            </a:r>
            <a:endParaRPr lang="en-GB" sz="1600" i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5383779" y="5116534"/>
            <a:ext cx="1271474" cy="1310821"/>
          </a:xfrm>
          <a:custGeom>
            <a:avLst/>
            <a:gdLst>
              <a:gd name="connsiteX0" fmla="*/ 0 w 1271474"/>
              <a:gd name="connsiteY0" fmla="*/ 655411 h 1310821"/>
              <a:gd name="connsiteX1" fmla="*/ 179407 w 1271474"/>
              <a:gd name="connsiteY1" fmla="*/ 199080 h 1310821"/>
              <a:gd name="connsiteX2" fmla="*/ 635738 w 1271474"/>
              <a:gd name="connsiteY2" fmla="*/ 0 h 1310821"/>
              <a:gd name="connsiteX3" fmla="*/ 1092069 w 1271474"/>
              <a:gd name="connsiteY3" fmla="*/ 199081 h 1310821"/>
              <a:gd name="connsiteX4" fmla="*/ 1271475 w 1271474"/>
              <a:gd name="connsiteY4" fmla="*/ 655412 h 1310821"/>
              <a:gd name="connsiteX5" fmla="*/ 1092069 w 1271474"/>
              <a:gd name="connsiteY5" fmla="*/ 1111743 h 1310821"/>
              <a:gd name="connsiteX6" fmla="*/ 635738 w 1271474"/>
              <a:gd name="connsiteY6" fmla="*/ 1310823 h 1310821"/>
              <a:gd name="connsiteX7" fmla="*/ 179407 w 1271474"/>
              <a:gd name="connsiteY7" fmla="*/ 1111742 h 1310821"/>
              <a:gd name="connsiteX8" fmla="*/ 1 w 1271474"/>
              <a:gd name="connsiteY8" fmla="*/ 655411 h 1310821"/>
              <a:gd name="connsiteX9" fmla="*/ 0 w 1271474"/>
              <a:gd name="connsiteY9" fmla="*/ 655411 h 1310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1474" h="1310821">
                <a:moveTo>
                  <a:pt x="0" y="655411"/>
                </a:moveTo>
                <a:cubicBezTo>
                  <a:pt x="0" y="485043"/>
                  <a:pt x="64348" y="321370"/>
                  <a:pt x="179407" y="199080"/>
                </a:cubicBezTo>
                <a:cubicBezTo>
                  <a:pt x="299140" y="71823"/>
                  <a:pt x="463771" y="0"/>
                  <a:pt x="635738" y="0"/>
                </a:cubicBezTo>
                <a:cubicBezTo>
                  <a:pt x="807705" y="0"/>
                  <a:pt x="972337" y="71823"/>
                  <a:pt x="1092069" y="199081"/>
                </a:cubicBezTo>
                <a:cubicBezTo>
                  <a:pt x="1207127" y="321371"/>
                  <a:pt x="1271475" y="485044"/>
                  <a:pt x="1271475" y="655412"/>
                </a:cubicBezTo>
                <a:cubicBezTo>
                  <a:pt x="1271475" y="825780"/>
                  <a:pt x="1207127" y="989453"/>
                  <a:pt x="1092069" y="1111743"/>
                </a:cubicBezTo>
                <a:cubicBezTo>
                  <a:pt x="972337" y="1239001"/>
                  <a:pt x="807705" y="1310823"/>
                  <a:pt x="635738" y="1310823"/>
                </a:cubicBezTo>
                <a:cubicBezTo>
                  <a:pt x="463771" y="1310823"/>
                  <a:pt x="299139" y="1239000"/>
                  <a:pt x="179407" y="1111742"/>
                </a:cubicBezTo>
                <a:cubicBezTo>
                  <a:pt x="64349" y="989452"/>
                  <a:pt x="1" y="825779"/>
                  <a:pt x="1" y="655411"/>
                </a:cubicBezTo>
                <a:lnTo>
                  <a:pt x="0" y="65541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1603" tIns="217365" rIns="211603" bIns="217365" numCol="1" spcCol="1270" anchor="ctr" anchorCtr="0">
            <a:noAutofit/>
          </a:bodyPr>
          <a:lstStyle/>
          <a:p>
            <a:pPr lvl="0" algn="ctr" defTabSz="889000">
              <a:spcBef>
                <a:spcPct val="0"/>
              </a:spcBef>
              <a:spcAft>
                <a:spcPct val="35000"/>
              </a:spcAft>
            </a:pPr>
            <a:r>
              <a:rPr lang="en-GB" b="1" i="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Policy Entrep-reneurs</a:t>
            </a:r>
            <a:endParaRPr lang="en-GB" i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4101362" y="5533217"/>
            <a:ext cx="1271474" cy="1310821"/>
          </a:xfrm>
          <a:custGeom>
            <a:avLst/>
            <a:gdLst>
              <a:gd name="connsiteX0" fmla="*/ 0 w 1271474"/>
              <a:gd name="connsiteY0" fmla="*/ 655411 h 1310821"/>
              <a:gd name="connsiteX1" fmla="*/ 179407 w 1271474"/>
              <a:gd name="connsiteY1" fmla="*/ 199080 h 1310821"/>
              <a:gd name="connsiteX2" fmla="*/ 635738 w 1271474"/>
              <a:gd name="connsiteY2" fmla="*/ 0 h 1310821"/>
              <a:gd name="connsiteX3" fmla="*/ 1092069 w 1271474"/>
              <a:gd name="connsiteY3" fmla="*/ 199081 h 1310821"/>
              <a:gd name="connsiteX4" fmla="*/ 1271475 w 1271474"/>
              <a:gd name="connsiteY4" fmla="*/ 655412 h 1310821"/>
              <a:gd name="connsiteX5" fmla="*/ 1092069 w 1271474"/>
              <a:gd name="connsiteY5" fmla="*/ 1111743 h 1310821"/>
              <a:gd name="connsiteX6" fmla="*/ 635738 w 1271474"/>
              <a:gd name="connsiteY6" fmla="*/ 1310823 h 1310821"/>
              <a:gd name="connsiteX7" fmla="*/ 179407 w 1271474"/>
              <a:gd name="connsiteY7" fmla="*/ 1111742 h 1310821"/>
              <a:gd name="connsiteX8" fmla="*/ 1 w 1271474"/>
              <a:gd name="connsiteY8" fmla="*/ 655411 h 1310821"/>
              <a:gd name="connsiteX9" fmla="*/ 0 w 1271474"/>
              <a:gd name="connsiteY9" fmla="*/ 655411 h 1310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1474" h="1310821">
                <a:moveTo>
                  <a:pt x="0" y="655411"/>
                </a:moveTo>
                <a:cubicBezTo>
                  <a:pt x="0" y="485043"/>
                  <a:pt x="64348" y="321370"/>
                  <a:pt x="179407" y="199080"/>
                </a:cubicBezTo>
                <a:cubicBezTo>
                  <a:pt x="299140" y="71823"/>
                  <a:pt x="463771" y="0"/>
                  <a:pt x="635738" y="0"/>
                </a:cubicBezTo>
                <a:cubicBezTo>
                  <a:pt x="807705" y="0"/>
                  <a:pt x="972337" y="71823"/>
                  <a:pt x="1092069" y="199081"/>
                </a:cubicBezTo>
                <a:cubicBezTo>
                  <a:pt x="1207127" y="321371"/>
                  <a:pt x="1271475" y="485044"/>
                  <a:pt x="1271475" y="655412"/>
                </a:cubicBezTo>
                <a:cubicBezTo>
                  <a:pt x="1271475" y="825780"/>
                  <a:pt x="1207127" y="989453"/>
                  <a:pt x="1092069" y="1111743"/>
                </a:cubicBezTo>
                <a:cubicBezTo>
                  <a:pt x="972337" y="1239001"/>
                  <a:pt x="807705" y="1310823"/>
                  <a:pt x="635738" y="1310823"/>
                </a:cubicBezTo>
                <a:cubicBezTo>
                  <a:pt x="463771" y="1310823"/>
                  <a:pt x="299139" y="1239000"/>
                  <a:pt x="179407" y="1111742"/>
                </a:cubicBezTo>
                <a:cubicBezTo>
                  <a:pt x="64349" y="989452"/>
                  <a:pt x="1" y="825779"/>
                  <a:pt x="1" y="655411"/>
                </a:cubicBezTo>
                <a:lnTo>
                  <a:pt x="0" y="65541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6523" tIns="212285" rIns="206523" bIns="212285" numCol="1" spcCol="1270" anchor="ctr" anchorCtr="0">
            <a:noAutofit/>
          </a:bodyPr>
          <a:lstStyle/>
          <a:p>
            <a:pPr lvl="0" algn="ctr" defTabSz="711200">
              <a:spcBef>
                <a:spcPct val="0"/>
              </a:spcBef>
              <a:spcAft>
                <a:spcPct val="35000"/>
              </a:spcAft>
            </a:pPr>
            <a:r>
              <a:rPr lang="en-GB" sz="1400" b="1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Networks</a:t>
            </a:r>
            <a:endParaRPr lang="en-GB" sz="1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2818945" y="5116534"/>
            <a:ext cx="1271474" cy="1310821"/>
          </a:xfrm>
          <a:custGeom>
            <a:avLst/>
            <a:gdLst>
              <a:gd name="connsiteX0" fmla="*/ 0 w 1271474"/>
              <a:gd name="connsiteY0" fmla="*/ 655411 h 1310821"/>
              <a:gd name="connsiteX1" fmla="*/ 179407 w 1271474"/>
              <a:gd name="connsiteY1" fmla="*/ 199080 h 1310821"/>
              <a:gd name="connsiteX2" fmla="*/ 635738 w 1271474"/>
              <a:gd name="connsiteY2" fmla="*/ 0 h 1310821"/>
              <a:gd name="connsiteX3" fmla="*/ 1092069 w 1271474"/>
              <a:gd name="connsiteY3" fmla="*/ 199081 h 1310821"/>
              <a:gd name="connsiteX4" fmla="*/ 1271475 w 1271474"/>
              <a:gd name="connsiteY4" fmla="*/ 655412 h 1310821"/>
              <a:gd name="connsiteX5" fmla="*/ 1092069 w 1271474"/>
              <a:gd name="connsiteY5" fmla="*/ 1111743 h 1310821"/>
              <a:gd name="connsiteX6" fmla="*/ 635738 w 1271474"/>
              <a:gd name="connsiteY6" fmla="*/ 1310823 h 1310821"/>
              <a:gd name="connsiteX7" fmla="*/ 179407 w 1271474"/>
              <a:gd name="connsiteY7" fmla="*/ 1111742 h 1310821"/>
              <a:gd name="connsiteX8" fmla="*/ 1 w 1271474"/>
              <a:gd name="connsiteY8" fmla="*/ 655411 h 1310821"/>
              <a:gd name="connsiteX9" fmla="*/ 0 w 1271474"/>
              <a:gd name="connsiteY9" fmla="*/ 655411 h 1310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1474" h="1310821">
                <a:moveTo>
                  <a:pt x="0" y="655411"/>
                </a:moveTo>
                <a:cubicBezTo>
                  <a:pt x="0" y="485043"/>
                  <a:pt x="64348" y="321370"/>
                  <a:pt x="179407" y="199080"/>
                </a:cubicBezTo>
                <a:cubicBezTo>
                  <a:pt x="299140" y="71823"/>
                  <a:pt x="463771" y="0"/>
                  <a:pt x="635738" y="0"/>
                </a:cubicBezTo>
                <a:cubicBezTo>
                  <a:pt x="807705" y="0"/>
                  <a:pt x="972337" y="71823"/>
                  <a:pt x="1092069" y="199081"/>
                </a:cubicBezTo>
                <a:cubicBezTo>
                  <a:pt x="1207127" y="321371"/>
                  <a:pt x="1271475" y="485044"/>
                  <a:pt x="1271475" y="655412"/>
                </a:cubicBezTo>
                <a:cubicBezTo>
                  <a:pt x="1271475" y="825780"/>
                  <a:pt x="1207127" y="989453"/>
                  <a:pt x="1092069" y="1111743"/>
                </a:cubicBezTo>
                <a:cubicBezTo>
                  <a:pt x="972337" y="1239001"/>
                  <a:pt x="807705" y="1310823"/>
                  <a:pt x="635738" y="1310823"/>
                </a:cubicBezTo>
                <a:cubicBezTo>
                  <a:pt x="463771" y="1310823"/>
                  <a:pt x="299139" y="1239000"/>
                  <a:pt x="179407" y="1111742"/>
                </a:cubicBezTo>
                <a:cubicBezTo>
                  <a:pt x="64349" y="989452"/>
                  <a:pt x="1" y="825779"/>
                  <a:pt x="1" y="655411"/>
                </a:cubicBezTo>
                <a:lnTo>
                  <a:pt x="0" y="65541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01443" tIns="207205" rIns="201443" bIns="207205" numCol="1" spcCol="1270" anchor="ctr" anchorCtr="0">
            <a:noAutofit/>
          </a:bodyPr>
          <a:lstStyle/>
          <a:p>
            <a:pPr lvl="0" algn="ctr" defTabSz="533400">
              <a:spcBef>
                <a:spcPct val="0"/>
              </a:spcBef>
              <a:spcAft>
                <a:spcPct val="35000"/>
              </a:spcAft>
            </a:pPr>
            <a:r>
              <a:rPr lang="en-GB" sz="1400" b="1" i="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Incentives</a:t>
            </a:r>
            <a:endParaRPr lang="en-GB" i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2026368" y="4025645"/>
            <a:ext cx="1271474" cy="1310821"/>
          </a:xfrm>
          <a:custGeom>
            <a:avLst/>
            <a:gdLst>
              <a:gd name="connsiteX0" fmla="*/ 0 w 1271474"/>
              <a:gd name="connsiteY0" fmla="*/ 655411 h 1310821"/>
              <a:gd name="connsiteX1" fmla="*/ 179407 w 1271474"/>
              <a:gd name="connsiteY1" fmla="*/ 199080 h 1310821"/>
              <a:gd name="connsiteX2" fmla="*/ 635738 w 1271474"/>
              <a:gd name="connsiteY2" fmla="*/ 0 h 1310821"/>
              <a:gd name="connsiteX3" fmla="*/ 1092069 w 1271474"/>
              <a:gd name="connsiteY3" fmla="*/ 199081 h 1310821"/>
              <a:gd name="connsiteX4" fmla="*/ 1271475 w 1271474"/>
              <a:gd name="connsiteY4" fmla="*/ 655412 h 1310821"/>
              <a:gd name="connsiteX5" fmla="*/ 1092069 w 1271474"/>
              <a:gd name="connsiteY5" fmla="*/ 1111743 h 1310821"/>
              <a:gd name="connsiteX6" fmla="*/ 635738 w 1271474"/>
              <a:gd name="connsiteY6" fmla="*/ 1310823 h 1310821"/>
              <a:gd name="connsiteX7" fmla="*/ 179407 w 1271474"/>
              <a:gd name="connsiteY7" fmla="*/ 1111742 h 1310821"/>
              <a:gd name="connsiteX8" fmla="*/ 1 w 1271474"/>
              <a:gd name="connsiteY8" fmla="*/ 655411 h 1310821"/>
              <a:gd name="connsiteX9" fmla="*/ 0 w 1271474"/>
              <a:gd name="connsiteY9" fmla="*/ 655411 h 1310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1474" h="1310821">
                <a:moveTo>
                  <a:pt x="0" y="655411"/>
                </a:moveTo>
                <a:cubicBezTo>
                  <a:pt x="0" y="485043"/>
                  <a:pt x="64348" y="321370"/>
                  <a:pt x="179407" y="199080"/>
                </a:cubicBezTo>
                <a:cubicBezTo>
                  <a:pt x="299140" y="71823"/>
                  <a:pt x="463771" y="0"/>
                  <a:pt x="635738" y="0"/>
                </a:cubicBezTo>
                <a:cubicBezTo>
                  <a:pt x="807705" y="0"/>
                  <a:pt x="972337" y="71823"/>
                  <a:pt x="1092069" y="199081"/>
                </a:cubicBezTo>
                <a:cubicBezTo>
                  <a:pt x="1207127" y="321371"/>
                  <a:pt x="1271475" y="485044"/>
                  <a:pt x="1271475" y="655412"/>
                </a:cubicBezTo>
                <a:cubicBezTo>
                  <a:pt x="1271475" y="825780"/>
                  <a:pt x="1207127" y="989453"/>
                  <a:pt x="1092069" y="1111743"/>
                </a:cubicBezTo>
                <a:cubicBezTo>
                  <a:pt x="972337" y="1239001"/>
                  <a:pt x="807705" y="1310823"/>
                  <a:pt x="635738" y="1310823"/>
                </a:cubicBezTo>
                <a:cubicBezTo>
                  <a:pt x="463771" y="1310823"/>
                  <a:pt x="299139" y="1239000"/>
                  <a:pt x="179407" y="1111742"/>
                </a:cubicBezTo>
                <a:cubicBezTo>
                  <a:pt x="64349" y="989452"/>
                  <a:pt x="1" y="825779"/>
                  <a:pt x="1" y="655411"/>
                </a:cubicBezTo>
                <a:lnTo>
                  <a:pt x="0" y="65541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1603" tIns="217365" rIns="211603" bIns="217365" numCol="1" spcCol="1270" anchor="ctr" anchorCtr="0">
            <a:noAutofit/>
          </a:bodyPr>
          <a:lstStyle/>
          <a:p>
            <a:pPr lvl="0" algn="ctr" defTabSz="889000">
              <a:spcBef>
                <a:spcPct val="0"/>
              </a:spcBef>
              <a:spcAft>
                <a:spcPct val="35000"/>
              </a:spcAft>
            </a:pPr>
            <a:r>
              <a:rPr lang="en-GB" sz="1600" b="1" i="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Political Context</a:t>
            </a:r>
            <a:endParaRPr lang="en-GB" sz="1600" i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2026368" y="2677232"/>
            <a:ext cx="1271474" cy="1310821"/>
          </a:xfrm>
          <a:custGeom>
            <a:avLst/>
            <a:gdLst>
              <a:gd name="connsiteX0" fmla="*/ 0 w 1271474"/>
              <a:gd name="connsiteY0" fmla="*/ 655411 h 1310821"/>
              <a:gd name="connsiteX1" fmla="*/ 179407 w 1271474"/>
              <a:gd name="connsiteY1" fmla="*/ 199080 h 1310821"/>
              <a:gd name="connsiteX2" fmla="*/ 635738 w 1271474"/>
              <a:gd name="connsiteY2" fmla="*/ 0 h 1310821"/>
              <a:gd name="connsiteX3" fmla="*/ 1092069 w 1271474"/>
              <a:gd name="connsiteY3" fmla="*/ 199081 h 1310821"/>
              <a:gd name="connsiteX4" fmla="*/ 1271475 w 1271474"/>
              <a:gd name="connsiteY4" fmla="*/ 655412 h 1310821"/>
              <a:gd name="connsiteX5" fmla="*/ 1092069 w 1271474"/>
              <a:gd name="connsiteY5" fmla="*/ 1111743 h 1310821"/>
              <a:gd name="connsiteX6" fmla="*/ 635738 w 1271474"/>
              <a:gd name="connsiteY6" fmla="*/ 1310823 h 1310821"/>
              <a:gd name="connsiteX7" fmla="*/ 179407 w 1271474"/>
              <a:gd name="connsiteY7" fmla="*/ 1111742 h 1310821"/>
              <a:gd name="connsiteX8" fmla="*/ 1 w 1271474"/>
              <a:gd name="connsiteY8" fmla="*/ 655411 h 1310821"/>
              <a:gd name="connsiteX9" fmla="*/ 0 w 1271474"/>
              <a:gd name="connsiteY9" fmla="*/ 655411 h 1310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1474" h="1310821">
                <a:moveTo>
                  <a:pt x="0" y="655411"/>
                </a:moveTo>
                <a:cubicBezTo>
                  <a:pt x="0" y="485043"/>
                  <a:pt x="64348" y="321370"/>
                  <a:pt x="179407" y="199080"/>
                </a:cubicBezTo>
                <a:cubicBezTo>
                  <a:pt x="299140" y="71823"/>
                  <a:pt x="463771" y="0"/>
                  <a:pt x="635738" y="0"/>
                </a:cubicBezTo>
                <a:cubicBezTo>
                  <a:pt x="807705" y="0"/>
                  <a:pt x="972337" y="71823"/>
                  <a:pt x="1092069" y="199081"/>
                </a:cubicBezTo>
                <a:cubicBezTo>
                  <a:pt x="1207127" y="321371"/>
                  <a:pt x="1271475" y="485044"/>
                  <a:pt x="1271475" y="655412"/>
                </a:cubicBezTo>
                <a:cubicBezTo>
                  <a:pt x="1271475" y="825780"/>
                  <a:pt x="1207127" y="989453"/>
                  <a:pt x="1092069" y="1111743"/>
                </a:cubicBezTo>
                <a:cubicBezTo>
                  <a:pt x="972337" y="1239001"/>
                  <a:pt x="807705" y="1310823"/>
                  <a:pt x="635738" y="1310823"/>
                </a:cubicBezTo>
                <a:cubicBezTo>
                  <a:pt x="463771" y="1310823"/>
                  <a:pt x="299139" y="1239000"/>
                  <a:pt x="179407" y="1111742"/>
                </a:cubicBezTo>
                <a:cubicBezTo>
                  <a:pt x="64349" y="989452"/>
                  <a:pt x="1" y="825779"/>
                  <a:pt x="1" y="655411"/>
                </a:cubicBezTo>
                <a:lnTo>
                  <a:pt x="0" y="65541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6203" tIns="191965" rIns="186203" bIns="191965" numCol="1" spcCol="1270" anchor="ctr" anchorCtr="0">
            <a:noAutofit/>
          </a:bodyPr>
          <a:lstStyle/>
          <a:p>
            <a:pPr lvl="0" algn="ctr" defTabSz="889000">
              <a:spcBef>
                <a:spcPct val="0"/>
              </a:spcBef>
              <a:spcAft>
                <a:spcPct val="35000"/>
              </a:spcAft>
            </a:pPr>
            <a:r>
              <a:rPr lang="en-GB" sz="1600" b="1" i="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Demand</a:t>
            </a:r>
            <a:endParaRPr lang="en-GB" sz="1600" i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2818945" y="1586343"/>
            <a:ext cx="1271474" cy="1310821"/>
          </a:xfrm>
          <a:custGeom>
            <a:avLst/>
            <a:gdLst>
              <a:gd name="connsiteX0" fmla="*/ 0 w 1271474"/>
              <a:gd name="connsiteY0" fmla="*/ 655411 h 1310821"/>
              <a:gd name="connsiteX1" fmla="*/ 179407 w 1271474"/>
              <a:gd name="connsiteY1" fmla="*/ 199080 h 1310821"/>
              <a:gd name="connsiteX2" fmla="*/ 635738 w 1271474"/>
              <a:gd name="connsiteY2" fmla="*/ 0 h 1310821"/>
              <a:gd name="connsiteX3" fmla="*/ 1092069 w 1271474"/>
              <a:gd name="connsiteY3" fmla="*/ 199081 h 1310821"/>
              <a:gd name="connsiteX4" fmla="*/ 1271475 w 1271474"/>
              <a:gd name="connsiteY4" fmla="*/ 655412 h 1310821"/>
              <a:gd name="connsiteX5" fmla="*/ 1092069 w 1271474"/>
              <a:gd name="connsiteY5" fmla="*/ 1111743 h 1310821"/>
              <a:gd name="connsiteX6" fmla="*/ 635738 w 1271474"/>
              <a:gd name="connsiteY6" fmla="*/ 1310823 h 1310821"/>
              <a:gd name="connsiteX7" fmla="*/ 179407 w 1271474"/>
              <a:gd name="connsiteY7" fmla="*/ 1111742 h 1310821"/>
              <a:gd name="connsiteX8" fmla="*/ 1 w 1271474"/>
              <a:gd name="connsiteY8" fmla="*/ 655411 h 1310821"/>
              <a:gd name="connsiteX9" fmla="*/ 0 w 1271474"/>
              <a:gd name="connsiteY9" fmla="*/ 655411 h 1310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1474" h="1310821">
                <a:moveTo>
                  <a:pt x="0" y="655411"/>
                </a:moveTo>
                <a:cubicBezTo>
                  <a:pt x="0" y="485043"/>
                  <a:pt x="64348" y="321370"/>
                  <a:pt x="179407" y="199080"/>
                </a:cubicBezTo>
                <a:cubicBezTo>
                  <a:pt x="299140" y="71823"/>
                  <a:pt x="463771" y="0"/>
                  <a:pt x="635738" y="0"/>
                </a:cubicBezTo>
                <a:cubicBezTo>
                  <a:pt x="807705" y="0"/>
                  <a:pt x="972337" y="71823"/>
                  <a:pt x="1092069" y="199081"/>
                </a:cubicBezTo>
                <a:cubicBezTo>
                  <a:pt x="1207127" y="321371"/>
                  <a:pt x="1271475" y="485044"/>
                  <a:pt x="1271475" y="655412"/>
                </a:cubicBezTo>
                <a:cubicBezTo>
                  <a:pt x="1271475" y="825780"/>
                  <a:pt x="1207127" y="989453"/>
                  <a:pt x="1092069" y="1111743"/>
                </a:cubicBezTo>
                <a:cubicBezTo>
                  <a:pt x="972337" y="1239001"/>
                  <a:pt x="807705" y="1310823"/>
                  <a:pt x="635738" y="1310823"/>
                </a:cubicBezTo>
                <a:cubicBezTo>
                  <a:pt x="463771" y="1310823"/>
                  <a:pt x="299139" y="1239000"/>
                  <a:pt x="179407" y="1111742"/>
                </a:cubicBezTo>
                <a:cubicBezTo>
                  <a:pt x="64349" y="989452"/>
                  <a:pt x="1" y="825779"/>
                  <a:pt x="1" y="655411"/>
                </a:cubicBezTo>
                <a:lnTo>
                  <a:pt x="0" y="655411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11603" tIns="217365" rIns="211603" bIns="217365" numCol="1" spcCol="1270" anchor="ctr" anchorCtr="0">
            <a:noAutofit/>
          </a:bodyPr>
          <a:lstStyle/>
          <a:p>
            <a:pPr lvl="0" algn="ctr" defTabSz="889000">
              <a:spcBef>
                <a:spcPct val="0"/>
              </a:spcBef>
              <a:spcAft>
                <a:spcPct val="35000"/>
              </a:spcAft>
            </a:pPr>
            <a:r>
              <a:rPr lang="en-GB" b="1" i="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Engage-</a:t>
            </a:r>
            <a:r>
              <a:rPr lang="en-GB" b="1" i="0" kern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ment</a:t>
            </a:r>
            <a:endParaRPr lang="en-GB" i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27" name="Rounded Rectangular Callout 26"/>
          <p:cNvSpPr/>
          <p:nvPr/>
        </p:nvSpPr>
        <p:spPr>
          <a:xfrm>
            <a:off x="5911914" y="362139"/>
            <a:ext cx="1466661" cy="1059256"/>
          </a:xfrm>
          <a:prstGeom prst="wedgeRoundRectCallout">
            <a:avLst>
              <a:gd name="adj1" fmla="val -123487"/>
              <a:gd name="adj2" fmla="val 4924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35000"/>
              </a:spcAft>
            </a:pPr>
            <a:r>
              <a:rPr lang="en-GB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Intent to </a:t>
            </a:r>
            <a:r>
              <a:rPr lang="en-GB" sz="1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influence</a:t>
            </a:r>
            <a:r>
              <a:rPr lang="en-GB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must be expressly included among the research objectives</a:t>
            </a:r>
          </a:p>
        </p:txBody>
      </p:sp>
      <p:sp>
        <p:nvSpPr>
          <p:cNvPr id="28" name="Rounded Rectangular Callout 27"/>
          <p:cNvSpPr/>
          <p:nvPr/>
        </p:nvSpPr>
        <p:spPr>
          <a:xfrm>
            <a:off x="7478163" y="949104"/>
            <a:ext cx="1466661" cy="1059256"/>
          </a:xfrm>
          <a:prstGeom prst="wedgeRoundRectCallout">
            <a:avLst>
              <a:gd name="adj1" fmla="val -120229"/>
              <a:gd name="adj2" fmla="val 7426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lvl="0" algn="ctr">
              <a:spcBef>
                <a:spcPct val="0"/>
              </a:spcBef>
              <a:spcAft>
                <a:spcPct val="35000"/>
              </a:spcAft>
            </a:pPr>
            <a:r>
              <a:rPr lang="en-GB" sz="10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Crucial for researchers to communicate effectively in a language that policymakers </a:t>
            </a:r>
            <a:r>
              <a:rPr lang="en-GB" sz="1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understand</a:t>
            </a:r>
          </a:p>
        </p:txBody>
      </p:sp>
      <p:sp>
        <p:nvSpPr>
          <p:cNvPr id="29" name="Rounded Rectangular Callout 28"/>
          <p:cNvSpPr/>
          <p:nvPr/>
        </p:nvSpPr>
        <p:spPr>
          <a:xfrm>
            <a:off x="7677339" y="2169814"/>
            <a:ext cx="1466661" cy="1059256"/>
          </a:xfrm>
          <a:prstGeom prst="wedgeRoundRectCallout">
            <a:avLst>
              <a:gd name="adj1" fmla="val -90599"/>
              <a:gd name="adj2" fmla="val 5973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35000"/>
              </a:spcAft>
            </a:pPr>
            <a:r>
              <a:rPr lang="en-GB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Participatory communication processes in development use ICTs for rapid, participant-driven production and communication of research, as it </a:t>
            </a:r>
            <a:r>
              <a:rPr lang="en-GB" sz="1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unfolds</a:t>
            </a:r>
            <a:r>
              <a:rPr lang="en-GB" sz="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</p:txBody>
      </p:sp>
      <p:sp>
        <p:nvSpPr>
          <p:cNvPr id="30" name="Rounded Rectangular Callout 29"/>
          <p:cNvSpPr/>
          <p:nvPr/>
        </p:nvSpPr>
        <p:spPr>
          <a:xfrm>
            <a:off x="7677339" y="3390522"/>
            <a:ext cx="1466661" cy="1059256"/>
          </a:xfrm>
          <a:prstGeom prst="wedgeRoundRectCallout">
            <a:avLst>
              <a:gd name="adj1" fmla="val -80722"/>
              <a:gd name="adj2" fmla="val 5716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lvl="0" algn="ctr">
              <a:spcBef>
                <a:spcPct val="0"/>
              </a:spcBef>
              <a:spcAft>
                <a:spcPct val="35000"/>
              </a:spcAft>
            </a:pPr>
            <a:r>
              <a:rPr lang="en-GB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Knowledge intermediary organisations synthesise, </a:t>
            </a:r>
            <a:r>
              <a:rPr lang="en-GB" sz="11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interpret</a:t>
            </a:r>
            <a:r>
              <a:rPr lang="en-GB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and communicate research</a:t>
            </a:r>
          </a:p>
        </p:txBody>
      </p:sp>
      <p:sp>
        <p:nvSpPr>
          <p:cNvPr id="31" name="Rounded Rectangular Callout 30"/>
          <p:cNvSpPr/>
          <p:nvPr/>
        </p:nvSpPr>
        <p:spPr>
          <a:xfrm>
            <a:off x="7173363" y="5626728"/>
            <a:ext cx="1466661" cy="1059256"/>
          </a:xfrm>
          <a:prstGeom prst="wedgeRoundRectCallout">
            <a:avLst>
              <a:gd name="adj1" fmla="val -191834"/>
              <a:gd name="adj2" fmla="val 1443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lvl="0" algn="ctr">
              <a:spcBef>
                <a:spcPct val="0"/>
              </a:spcBef>
              <a:spcAft>
                <a:spcPct val="35000"/>
              </a:spcAft>
            </a:pPr>
            <a:r>
              <a:rPr lang="en-GB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Research findings and concepts </a:t>
            </a:r>
            <a:r>
              <a:rPr lang="en-GB" sz="1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circulate</a:t>
            </a:r>
            <a:r>
              <a:rPr lang="en-GB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and are gradually filtered through various policy networks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399862" y="5361160"/>
            <a:ext cx="1466661" cy="1059256"/>
          </a:xfrm>
          <a:prstGeom prst="wedgeRoundRectCallout">
            <a:avLst>
              <a:gd name="adj1" fmla="val 123599"/>
              <a:gd name="adj2" fmla="val -607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35000"/>
              </a:spcAft>
            </a:pPr>
            <a:r>
              <a:rPr lang="en-GB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Incentives are needed for researchers to engage effectively with </a:t>
            </a:r>
            <a:r>
              <a:rPr lang="en-GB" sz="1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users</a:t>
            </a:r>
            <a:r>
              <a:rPr lang="en-GB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of their research</a:t>
            </a:r>
          </a:p>
        </p:txBody>
      </p:sp>
      <p:sp>
        <p:nvSpPr>
          <p:cNvPr id="33" name="Rounded Rectangular Callout 32"/>
          <p:cNvSpPr/>
          <p:nvPr/>
        </p:nvSpPr>
        <p:spPr>
          <a:xfrm>
            <a:off x="262551" y="3920150"/>
            <a:ext cx="1466661" cy="1059256"/>
          </a:xfrm>
          <a:prstGeom prst="wedgeRoundRectCallout">
            <a:avLst>
              <a:gd name="adj1" fmla="val 80389"/>
              <a:gd name="adj2" fmla="val 1357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lvl="0" algn="ctr">
              <a:spcBef>
                <a:spcPct val="0"/>
              </a:spcBef>
              <a:spcAft>
                <a:spcPct val="35000"/>
              </a:spcAft>
            </a:pPr>
            <a:r>
              <a:rPr lang="en-GB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Research is more likely to contribute to policy if the evidence fits within the political and institutional limits and </a:t>
            </a:r>
            <a:r>
              <a:rPr lang="en-GB" sz="1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pressures</a:t>
            </a:r>
            <a:r>
              <a:rPr lang="en-GB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of policy makers</a:t>
            </a:r>
          </a:p>
        </p:txBody>
      </p:sp>
      <p:sp>
        <p:nvSpPr>
          <p:cNvPr id="34" name="Rounded Rectangular Callout 33"/>
          <p:cNvSpPr/>
          <p:nvPr/>
        </p:nvSpPr>
        <p:spPr>
          <a:xfrm>
            <a:off x="295621" y="2259342"/>
            <a:ext cx="1466661" cy="1059256"/>
          </a:xfrm>
          <a:prstGeom prst="wedgeRoundRectCallout">
            <a:avLst>
              <a:gd name="adj1" fmla="val 78400"/>
              <a:gd name="adj2" fmla="val 4424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35000"/>
              </a:spcAft>
            </a:pPr>
            <a:r>
              <a:rPr lang="en-GB" sz="10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Researchers are advised to participate in activities that would </a:t>
            </a:r>
            <a:r>
              <a:rPr lang="en-GB" sz="1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stimulate</a:t>
            </a:r>
            <a:r>
              <a:rPr lang="en-GB" sz="10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demand for their outputs,</a:t>
            </a:r>
          </a:p>
        </p:txBody>
      </p:sp>
      <p:sp>
        <p:nvSpPr>
          <p:cNvPr id="35" name="Rounded Rectangular Callout 34"/>
          <p:cNvSpPr/>
          <p:nvPr/>
        </p:nvSpPr>
        <p:spPr>
          <a:xfrm>
            <a:off x="857817" y="829146"/>
            <a:ext cx="1466661" cy="1059256"/>
          </a:xfrm>
          <a:prstGeom prst="wedgeRoundRectCallout">
            <a:avLst>
              <a:gd name="adj1" fmla="val 100348"/>
              <a:gd name="adj2" fmla="val 4675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lvl="0" algn="ctr"/>
            <a:r>
              <a:rPr lang="en-GB" sz="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Need for closer </a:t>
            </a:r>
            <a:r>
              <a:rPr lang="en-GB" sz="1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relationships</a:t>
            </a:r>
            <a:r>
              <a:rPr lang="en-GB" sz="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between researchers and research users, especially policy-makers.  Public engagement processes draw on a range of methods and approaches </a:t>
            </a:r>
            <a:endParaRPr lang="en-GB" sz="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6" name="Rounded Rectangular Callout 35"/>
          <p:cNvSpPr/>
          <p:nvPr/>
        </p:nvSpPr>
        <p:spPr>
          <a:xfrm>
            <a:off x="7677339" y="4507117"/>
            <a:ext cx="1466661" cy="1059256"/>
          </a:xfrm>
          <a:prstGeom prst="wedgeRoundRectCallout">
            <a:avLst>
              <a:gd name="adj1" fmla="val -133192"/>
              <a:gd name="adj2" fmla="val 3836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35000"/>
              </a:spcAft>
            </a:pPr>
            <a:r>
              <a:rPr lang="en-GB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Individual </a:t>
            </a:r>
            <a:r>
              <a:rPr lang="en-GB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who invests time and resources to </a:t>
            </a:r>
            <a:r>
              <a:rPr lang="en-GB" sz="1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advance</a:t>
            </a:r>
            <a:r>
              <a:rPr lang="en-GB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a position or policy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305800" cy="86918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GB" dirty="0" smtClean="0"/>
              <a:t>Lessons for researchers</a:t>
            </a:r>
            <a:endParaRPr lang="en-GB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0" y="1258454"/>
          <a:ext cx="9144000" cy="5599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79FC319-1FB2-4291-A06B-182966131A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079FC319-1FB2-4291-A06B-182966131A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079FC319-1FB2-4291-A06B-182966131A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graphicEl>
                                              <a:dgm id="{079FC319-1FB2-4291-A06B-182966131A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F0B899-9D99-4038-B171-FB98026F9D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B7F0B899-9D99-4038-B171-FB98026F9D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graphicEl>
                                              <a:dgm id="{B7F0B899-9D99-4038-B171-FB98026F9D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dgm id="{B7F0B899-9D99-4038-B171-FB98026F9D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A75530-A540-4FBB-A456-FD951F3478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FDA75530-A540-4FBB-A456-FD951F3478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FDA75530-A540-4FBB-A456-FD951F3478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DA75530-A540-4FBB-A456-FD951F3478D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C3FDE74-4067-4413-90EE-0DD97F31CF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DC3FDE74-4067-4413-90EE-0DD97F31CF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dgm id="{DC3FDE74-4067-4413-90EE-0DD97F31CF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DC3FDE74-4067-4413-90EE-0DD97F31CF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D99989-D17C-4F57-9323-9F02245437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graphicEl>
                                              <a:dgm id="{0ED99989-D17C-4F57-9323-9F02245437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dgm id="{0ED99989-D17C-4F57-9323-9F02245437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0ED99989-D17C-4F57-9323-9F02245437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Picture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504208" y="1840345"/>
            <a:ext cx="4381501" cy="41034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4" name="Title 33"/>
          <p:cNvSpPr>
            <a:spLocks noGrp="1"/>
          </p:cNvSpPr>
          <p:nvPr>
            <p:ph type="title"/>
          </p:nvPr>
        </p:nvSpPr>
        <p:spPr>
          <a:xfrm>
            <a:off x="552091" y="385578"/>
            <a:ext cx="8298611" cy="878887"/>
          </a:xfrm>
        </p:spPr>
        <p:txBody>
          <a:bodyPr/>
          <a:lstStyle/>
          <a:p>
            <a:pPr lvl="0"/>
            <a:r>
              <a:rPr lang="en-US" dirty="0" smtClean="0"/>
              <a:t>The ICT4D Research Impact Project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5"/>
          <p:cNvGrpSpPr/>
          <p:nvPr/>
        </p:nvGrpSpPr>
        <p:grpSpPr>
          <a:xfrm>
            <a:off x="2108200" y="2273300"/>
            <a:ext cx="2468986" cy="4253624"/>
            <a:chOff x="2108200" y="2273300"/>
            <a:chExt cx="2468986" cy="4253624"/>
          </a:xfrm>
        </p:grpSpPr>
        <p:sp>
          <p:nvSpPr>
            <p:cNvPr id="16" name="Rounded Rectangle 15"/>
            <p:cNvSpPr/>
            <p:nvPr/>
          </p:nvSpPr>
          <p:spPr>
            <a:xfrm>
              <a:off x="3422967" y="5672634"/>
              <a:ext cx="909870" cy="6920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  <a:latin typeface="+mj-lt"/>
                </a:rPr>
                <a:t>Extent of engagement with research users</a:t>
              </a:r>
              <a:endParaRPr lang="en-GB" sz="9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2286642" y="5672634"/>
              <a:ext cx="909870" cy="6920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GB" sz="1000" dirty="0" smtClean="0">
                  <a:solidFill>
                    <a:schemeClr val="tx1"/>
                  </a:solidFill>
                  <a:latin typeface="+mj-lt"/>
                </a:rPr>
                <a:t>Extent of demand for research</a:t>
              </a:r>
              <a:endParaRPr lang="en-GB" sz="10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422967" y="4867544"/>
              <a:ext cx="909870" cy="6920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GB" sz="800" dirty="0" smtClean="0">
                  <a:solidFill>
                    <a:schemeClr val="tx1"/>
                  </a:solidFill>
                  <a:latin typeface="+mj-lt"/>
                </a:rPr>
                <a:t>Level of consideration  of the political context</a:t>
              </a:r>
              <a:endParaRPr lang="en-GB" sz="8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2286642" y="4867544"/>
              <a:ext cx="909870" cy="6920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GB" sz="1100" dirty="0" smtClean="0">
                  <a:solidFill>
                    <a:schemeClr val="tx1"/>
                  </a:solidFill>
                  <a:latin typeface="+mj-lt"/>
                </a:rPr>
                <a:t>Influence of incentives</a:t>
              </a:r>
              <a:endParaRPr lang="en-GB" sz="11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422967" y="4062455"/>
              <a:ext cx="909870" cy="6920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  <a:latin typeface="+mj-lt"/>
                </a:rPr>
                <a:t>Degree of participation in networks</a:t>
              </a:r>
              <a:endParaRPr lang="en-GB" sz="9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2286642" y="4062455"/>
              <a:ext cx="909870" cy="6920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GB" sz="700" dirty="0" smtClean="0">
                  <a:solidFill>
                    <a:schemeClr val="tx1"/>
                  </a:solidFill>
                  <a:latin typeface="+mj-lt"/>
                </a:rPr>
                <a:t>Degree to which considered to be a policy entrepreneur</a:t>
              </a:r>
              <a:endParaRPr lang="en-GB" sz="7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422967" y="3257367"/>
              <a:ext cx="909870" cy="6920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  <a:latin typeface="+mj-lt"/>
                </a:rPr>
                <a:t>Involvement of </a:t>
              </a:r>
              <a:r>
                <a:rPr lang="en-GB" sz="900" dirty="0" err="1" smtClean="0">
                  <a:solidFill>
                    <a:schemeClr val="tx1"/>
                  </a:solidFill>
                  <a:latin typeface="+mj-lt"/>
                </a:rPr>
                <a:t>Interm-ediaries</a:t>
              </a:r>
              <a:endParaRPr lang="en-GB" sz="9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2286642" y="3257367"/>
              <a:ext cx="909870" cy="6920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  <a:latin typeface="+mj-lt"/>
                </a:rPr>
                <a:t>Use of ICTs</a:t>
              </a:r>
              <a:endParaRPr lang="en-GB" sz="16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3422967" y="2452279"/>
              <a:ext cx="909870" cy="6920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lnSpcReduction="10000"/>
            </a:bodyPr>
            <a:lstStyle/>
            <a:p>
              <a:pPr algn="ctr"/>
              <a:r>
                <a:rPr lang="en-GB" sz="900" dirty="0" smtClean="0">
                  <a:solidFill>
                    <a:schemeClr val="tx1"/>
                  </a:solidFill>
                  <a:latin typeface="+mj-lt"/>
                </a:rPr>
                <a:t>Amount of </a:t>
              </a:r>
              <a:r>
                <a:rPr lang="en-GB" sz="900" dirty="0" err="1" smtClean="0">
                  <a:solidFill>
                    <a:schemeClr val="tx1"/>
                  </a:solidFill>
                  <a:latin typeface="+mj-lt"/>
                </a:rPr>
                <a:t>communic-ation</a:t>
              </a:r>
              <a:r>
                <a:rPr lang="en-GB" sz="900" dirty="0" smtClean="0">
                  <a:solidFill>
                    <a:schemeClr val="tx1"/>
                  </a:solidFill>
                  <a:latin typeface="+mj-lt"/>
                </a:rPr>
                <a:t> with the public</a:t>
              </a:r>
              <a:endParaRPr lang="en-GB" sz="9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286642" y="2452279"/>
              <a:ext cx="909870" cy="692047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lang="en-GB" sz="1300" dirty="0" smtClean="0">
                  <a:solidFill>
                    <a:schemeClr val="tx1"/>
                  </a:solidFill>
                  <a:latin typeface="+mj-lt"/>
                </a:rPr>
                <a:t>Intent to influence</a:t>
              </a:r>
              <a:endParaRPr lang="en-GB" sz="13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2108200" y="2273300"/>
              <a:ext cx="2468986" cy="4253624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+mj-lt"/>
              </a:endParaRPr>
            </a:p>
          </p:txBody>
        </p:sp>
      </p:grpSp>
      <p:grpSp>
        <p:nvGrpSpPr>
          <p:cNvPr id="3" name="Group 36"/>
          <p:cNvGrpSpPr/>
          <p:nvPr/>
        </p:nvGrpSpPr>
        <p:grpSpPr>
          <a:xfrm>
            <a:off x="4577186" y="2759888"/>
            <a:ext cx="3771509" cy="3238119"/>
            <a:chOff x="4577186" y="2759888"/>
            <a:chExt cx="3771509" cy="3238119"/>
          </a:xfrm>
        </p:grpSpPr>
        <p:sp>
          <p:nvSpPr>
            <p:cNvPr id="27" name="Rounded Rectangle 26"/>
            <p:cNvSpPr/>
            <p:nvPr/>
          </p:nvSpPr>
          <p:spPr>
            <a:xfrm>
              <a:off x="7089274" y="2951292"/>
              <a:ext cx="1032168" cy="125661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+mj-lt"/>
                </a:rPr>
                <a:t>The Impact of Research on </a:t>
              </a:r>
            </a:p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+mj-lt"/>
                </a:rPr>
                <a:t>ICT4D Policy</a:t>
              </a:r>
              <a:endParaRPr lang="en-GB" sz="12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7089274" y="4549987"/>
              <a:ext cx="1032168" cy="125661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+mj-lt"/>
                </a:rPr>
                <a:t>The Impact of Research on </a:t>
              </a:r>
            </a:p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+mj-lt"/>
                </a:rPr>
                <a:t>ICT4D Practice</a:t>
              </a:r>
              <a:endParaRPr lang="en-GB" sz="12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6862021" y="2759888"/>
              <a:ext cx="1486674" cy="3238119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+mj-lt"/>
              </a:endParaRPr>
            </a:p>
          </p:txBody>
        </p:sp>
        <p:cxnSp>
          <p:nvCxnSpPr>
            <p:cNvPr id="33" name="Straight Arrow Connector 32"/>
            <p:cNvCxnSpPr>
              <a:stCxn id="29" idx="3"/>
              <a:endCxn id="31" idx="1"/>
            </p:cNvCxnSpPr>
            <p:nvPr/>
          </p:nvCxnSpPr>
          <p:spPr>
            <a:xfrm flipV="1">
              <a:off x="4577186" y="4378948"/>
              <a:ext cx="2284836" cy="21164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37"/>
          <p:cNvGrpSpPr/>
          <p:nvPr/>
        </p:nvGrpSpPr>
        <p:grpSpPr>
          <a:xfrm>
            <a:off x="5107522" y="2406054"/>
            <a:ext cx="1208609" cy="4002478"/>
            <a:chOff x="5107522" y="2406054"/>
            <a:chExt cx="1208609" cy="4002478"/>
          </a:xfrm>
        </p:grpSpPr>
        <p:sp>
          <p:nvSpPr>
            <p:cNvPr id="4" name="Rounded Rectangle 3"/>
            <p:cNvSpPr/>
            <p:nvPr/>
          </p:nvSpPr>
          <p:spPr>
            <a:xfrm>
              <a:off x="5107522" y="5517491"/>
              <a:ext cx="1208609" cy="8910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GB" sz="1200" dirty="0" smtClean="0">
                  <a:solidFill>
                    <a:schemeClr val="tx1"/>
                  </a:solidFill>
                  <a:latin typeface="+mj-lt"/>
                </a:rPr>
                <a:t>Cultural affinity with research users</a:t>
              </a:r>
              <a:endParaRPr lang="en-GB" sz="1200" dirty="0">
                <a:solidFill>
                  <a:schemeClr val="tx1"/>
                </a:solidFill>
                <a:latin typeface="+mj-lt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5107522" y="2406054"/>
              <a:ext cx="1208609" cy="8910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GB" sz="1200" dirty="0" smtClean="0">
                  <a:solidFill>
                    <a:schemeClr val="tx1"/>
                  </a:solidFill>
                  <a:latin typeface="+mj-lt"/>
                </a:rPr>
                <a:t>Understanding of research  impact</a:t>
              </a:r>
              <a:endParaRPr lang="en-GB" sz="1200" dirty="0">
                <a:solidFill>
                  <a:schemeClr val="tx1"/>
                </a:solidFill>
                <a:latin typeface="+mj-lt"/>
              </a:endParaRP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H="1">
              <a:off x="5692922" y="3287902"/>
              <a:ext cx="6291" cy="108262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flipH="1" flipV="1">
              <a:off x="5692922" y="4425301"/>
              <a:ext cx="6291" cy="108262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2770" name="Picture 2" descr="Picture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90500" y="177800"/>
            <a:ext cx="2020533" cy="18923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2" name="Title 31"/>
          <p:cNvSpPr>
            <a:spLocks noGrp="1"/>
          </p:cNvSpPr>
          <p:nvPr>
            <p:ph type="title"/>
          </p:nvPr>
        </p:nvSpPr>
        <p:spPr>
          <a:xfrm>
            <a:off x="457199" y="6016"/>
            <a:ext cx="8195733" cy="878887"/>
          </a:xfrm>
        </p:spPr>
        <p:txBody>
          <a:bodyPr/>
          <a:lstStyle/>
          <a:p>
            <a:pPr algn="r"/>
            <a:r>
              <a:rPr lang="en-US" sz="3200" dirty="0" smtClean="0"/>
              <a:t>The ICT4D Research Impact Project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F7AA-983E-4451-8176-D0B2C18B4CA3}" type="slidenum">
              <a:rPr lang="en-GB" smtClean="0"/>
              <a:pPr/>
              <a:t>8</a:t>
            </a:fld>
            <a:endParaRPr lang="en-GB"/>
          </a:p>
        </p:txBody>
      </p:sp>
      <p:grpSp>
        <p:nvGrpSpPr>
          <p:cNvPr id="2" name="Group 15"/>
          <p:cNvGrpSpPr/>
          <p:nvPr/>
        </p:nvGrpSpPr>
        <p:grpSpPr>
          <a:xfrm>
            <a:off x="152400" y="152400"/>
            <a:ext cx="4371441" cy="3200400"/>
            <a:chOff x="152400" y="152400"/>
            <a:chExt cx="4371441" cy="3200400"/>
          </a:xfrm>
        </p:grpSpPr>
        <p:pic>
          <p:nvPicPr>
            <p:cNvPr id="2969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2400" y="152400"/>
              <a:ext cx="4371441" cy="320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</p:pic>
        <p:sp>
          <p:nvSpPr>
            <p:cNvPr id="9" name="Rectangle 8"/>
            <p:cNvSpPr/>
            <p:nvPr/>
          </p:nvSpPr>
          <p:spPr>
            <a:xfrm>
              <a:off x="1514475" y="647700"/>
              <a:ext cx="1685925" cy="18097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" name="Group 16"/>
          <p:cNvGrpSpPr/>
          <p:nvPr/>
        </p:nvGrpSpPr>
        <p:grpSpPr>
          <a:xfrm>
            <a:off x="4660480" y="152400"/>
            <a:ext cx="4331120" cy="3200400"/>
            <a:chOff x="4660480" y="152400"/>
            <a:chExt cx="4331120" cy="3200400"/>
          </a:xfrm>
        </p:grpSpPr>
        <p:pic>
          <p:nvPicPr>
            <p:cNvPr id="29699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60480" y="152400"/>
              <a:ext cx="4331120" cy="320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</p:pic>
        <p:sp>
          <p:nvSpPr>
            <p:cNvPr id="13" name="Rectangle 12"/>
            <p:cNvSpPr/>
            <p:nvPr/>
          </p:nvSpPr>
          <p:spPr>
            <a:xfrm>
              <a:off x="5915025" y="628650"/>
              <a:ext cx="1685925" cy="18097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" name="Group 18"/>
          <p:cNvGrpSpPr/>
          <p:nvPr/>
        </p:nvGrpSpPr>
        <p:grpSpPr>
          <a:xfrm>
            <a:off x="4651964" y="3505200"/>
            <a:ext cx="4339636" cy="3200400"/>
            <a:chOff x="4651964" y="3505200"/>
            <a:chExt cx="4339636" cy="3200400"/>
          </a:xfrm>
        </p:grpSpPr>
        <p:pic>
          <p:nvPicPr>
            <p:cNvPr id="29701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51964" y="3505200"/>
              <a:ext cx="4339636" cy="320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</p:pic>
        <p:sp>
          <p:nvSpPr>
            <p:cNvPr id="14" name="Rectangle 13"/>
            <p:cNvSpPr/>
            <p:nvPr/>
          </p:nvSpPr>
          <p:spPr>
            <a:xfrm>
              <a:off x="6000750" y="4191000"/>
              <a:ext cx="1685925" cy="18097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" name="Group 17"/>
          <p:cNvGrpSpPr/>
          <p:nvPr/>
        </p:nvGrpSpPr>
        <p:grpSpPr>
          <a:xfrm>
            <a:off x="152400" y="3505200"/>
            <a:ext cx="4356100" cy="3200400"/>
            <a:chOff x="152400" y="3505200"/>
            <a:chExt cx="4356100" cy="3200400"/>
          </a:xfrm>
        </p:grpSpPr>
        <p:pic>
          <p:nvPicPr>
            <p:cNvPr id="29700" name="Picture 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52400" y="3505200"/>
              <a:ext cx="4356100" cy="320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</p:pic>
        <p:sp>
          <p:nvSpPr>
            <p:cNvPr id="15" name="Rectangle 14"/>
            <p:cNvSpPr/>
            <p:nvPr/>
          </p:nvSpPr>
          <p:spPr>
            <a:xfrm>
              <a:off x="1466850" y="4143375"/>
              <a:ext cx="1685925" cy="18097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FF7AA-983E-4451-8176-D0B2C18B4CA3}" type="slidenum">
              <a:rPr lang="en-GB" smtClean="0"/>
              <a:pPr/>
              <a:t>9</a:t>
            </a:fld>
            <a:endParaRPr lang="en-GB"/>
          </a:p>
        </p:txBody>
      </p:sp>
      <p:grpSp>
        <p:nvGrpSpPr>
          <p:cNvPr id="2" name="Group 15"/>
          <p:cNvGrpSpPr/>
          <p:nvPr/>
        </p:nvGrpSpPr>
        <p:grpSpPr>
          <a:xfrm>
            <a:off x="152400" y="152400"/>
            <a:ext cx="4368800" cy="3200400"/>
            <a:chOff x="152400" y="152400"/>
            <a:chExt cx="4368800" cy="3200400"/>
          </a:xfrm>
        </p:grpSpPr>
        <p:pic>
          <p:nvPicPr>
            <p:cNvPr id="30723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2400" y="152400"/>
              <a:ext cx="4368800" cy="320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</p:pic>
        <p:sp>
          <p:nvSpPr>
            <p:cNvPr id="11" name="Rectangle 10"/>
            <p:cNvSpPr/>
            <p:nvPr/>
          </p:nvSpPr>
          <p:spPr>
            <a:xfrm>
              <a:off x="1247775" y="647700"/>
              <a:ext cx="2000250" cy="23812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" name="Group 16"/>
          <p:cNvGrpSpPr/>
          <p:nvPr/>
        </p:nvGrpSpPr>
        <p:grpSpPr>
          <a:xfrm>
            <a:off x="4660900" y="152400"/>
            <a:ext cx="4330700" cy="3200400"/>
            <a:chOff x="4660900" y="152400"/>
            <a:chExt cx="4330700" cy="3200400"/>
          </a:xfrm>
        </p:grpSpPr>
        <p:pic>
          <p:nvPicPr>
            <p:cNvPr id="30722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60900" y="152400"/>
              <a:ext cx="4330700" cy="320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</p:pic>
        <p:sp>
          <p:nvSpPr>
            <p:cNvPr id="12" name="Rectangle 11"/>
            <p:cNvSpPr/>
            <p:nvPr/>
          </p:nvSpPr>
          <p:spPr>
            <a:xfrm>
              <a:off x="5610225" y="695325"/>
              <a:ext cx="2000250" cy="23812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" name="Group 18"/>
          <p:cNvGrpSpPr/>
          <p:nvPr/>
        </p:nvGrpSpPr>
        <p:grpSpPr>
          <a:xfrm>
            <a:off x="4711700" y="3505200"/>
            <a:ext cx="4279900" cy="3200400"/>
            <a:chOff x="4711700" y="3505200"/>
            <a:chExt cx="4279900" cy="3200400"/>
          </a:xfrm>
        </p:grpSpPr>
        <p:pic>
          <p:nvPicPr>
            <p:cNvPr id="30725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711700" y="3505200"/>
              <a:ext cx="4279900" cy="320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</p:pic>
        <p:sp>
          <p:nvSpPr>
            <p:cNvPr id="13" name="Rectangle 12"/>
            <p:cNvSpPr/>
            <p:nvPr/>
          </p:nvSpPr>
          <p:spPr>
            <a:xfrm>
              <a:off x="5991225" y="4114800"/>
              <a:ext cx="2000250" cy="23812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" name="Group 17"/>
          <p:cNvGrpSpPr/>
          <p:nvPr/>
        </p:nvGrpSpPr>
        <p:grpSpPr>
          <a:xfrm>
            <a:off x="152400" y="3505200"/>
            <a:ext cx="4394200" cy="3200400"/>
            <a:chOff x="152400" y="3505200"/>
            <a:chExt cx="4394200" cy="3200400"/>
          </a:xfrm>
        </p:grpSpPr>
        <p:pic>
          <p:nvPicPr>
            <p:cNvPr id="30726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52400" y="3505200"/>
              <a:ext cx="4394200" cy="320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</p:pic>
        <p:sp>
          <p:nvSpPr>
            <p:cNvPr id="14" name="Rectangle 13"/>
            <p:cNvSpPr/>
            <p:nvPr/>
          </p:nvSpPr>
          <p:spPr>
            <a:xfrm>
              <a:off x="1171575" y="4124325"/>
              <a:ext cx="2000250" cy="23812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" name="Group 19"/>
          <p:cNvGrpSpPr/>
          <p:nvPr/>
        </p:nvGrpSpPr>
        <p:grpSpPr>
          <a:xfrm>
            <a:off x="2509309" y="1817158"/>
            <a:ext cx="4178300" cy="3200400"/>
            <a:chOff x="-3377141" y="2722033"/>
            <a:chExt cx="4178300" cy="3200400"/>
          </a:xfrm>
        </p:grpSpPr>
        <p:pic>
          <p:nvPicPr>
            <p:cNvPr id="10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-3377141" y="2722033"/>
              <a:ext cx="4178300" cy="320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</p:pic>
        <p:sp>
          <p:nvSpPr>
            <p:cNvPr id="15" name="Rectangle 14"/>
            <p:cNvSpPr/>
            <p:nvPr/>
          </p:nvSpPr>
          <p:spPr>
            <a:xfrm>
              <a:off x="-2638425" y="3371850"/>
              <a:ext cx="2000250" cy="23812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542</TotalTime>
  <Words>841</Words>
  <Application>Microsoft Office PowerPoint</Application>
  <PresentationFormat>On-screen Show (4:3)</PresentationFormat>
  <Paragraphs>95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The Impact of ICT4D Research on Policy and Practice:  Lessons from International Development</vt:lpstr>
      <vt:lpstr>Two communities</vt:lpstr>
      <vt:lpstr>Two impacts</vt:lpstr>
      <vt:lpstr>Summary Literature Review</vt:lpstr>
      <vt:lpstr>Lessons for researchers</vt:lpstr>
      <vt:lpstr>The ICT4D Research Impact Project </vt:lpstr>
      <vt:lpstr>The ICT4D Research Impact Project</vt:lpstr>
      <vt:lpstr>PowerPoint Presentation</vt:lpstr>
      <vt:lpstr>PowerPoint Presentation</vt:lpstr>
      <vt:lpstr>PowerPoint Presentation</vt:lpstr>
      <vt:lpstr>Panel discussion</vt:lpstr>
      <vt:lpstr>Group discussions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roger</dc:creator>
  <cp:lastModifiedBy>Krish</cp:lastModifiedBy>
  <cp:revision>26</cp:revision>
  <dcterms:created xsi:type="dcterms:W3CDTF">2013-05-10T03:38:56Z</dcterms:created>
  <dcterms:modified xsi:type="dcterms:W3CDTF">2013-12-10T11:00:56Z</dcterms:modified>
</cp:coreProperties>
</file>